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283" r:id="rId2"/>
    <p:sldId id="284" r:id="rId3"/>
    <p:sldId id="2076136966" r:id="rId4"/>
    <p:sldId id="281" r:id="rId5"/>
    <p:sldId id="282" r:id="rId6"/>
    <p:sldId id="289" r:id="rId7"/>
    <p:sldId id="2076136801" r:id="rId8"/>
    <p:sldId id="2076136968" r:id="rId9"/>
    <p:sldId id="1591" r:id="rId10"/>
    <p:sldId id="2076136967" r:id="rId11"/>
    <p:sldId id="2076136998" r:id="rId12"/>
    <p:sldId id="2076136999" r:id="rId13"/>
    <p:sldId id="2076136969" r:id="rId14"/>
    <p:sldId id="10647" r:id="rId15"/>
    <p:sldId id="1505" r:id="rId16"/>
    <p:sldId id="10653" r:id="rId17"/>
    <p:sldId id="10656" r:id="rId18"/>
    <p:sldId id="10662" r:id="rId19"/>
    <p:sldId id="10648" r:id="rId20"/>
    <p:sldId id="10649" r:id="rId21"/>
    <p:sldId id="10663" r:id="rId22"/>
    <p:sldId id="10650" r:id="rId23"/>
    <p:sldId id="10651" r:id="rId24"/>
    <p:sldId id="10665" r:id="rId25"/>
    <p:sldId id="2076136971" r:id="rId26"/>
    <p:sldId id="1506" r:id="rId27"/>
    <p:sldId id="2076136972" r:id="rId28"/>
    <p:sldId id="2076136970" r:id="rId29"/>
    <p:sldId id="2076136973" r:id="rId30"/>
    <p:sldId id="2076136974" r:id="rId31"/>
    <p:sldId id="2076136986" r:id="rId32"/>
    <p:sldId id="2076136982" r:id="rId33"/>
    <p:sldId id="2076136983" r:id="rId34"/>
    <p:sldId id="2076137000" r:id="rId35"/>
    <p:sldId id="2076136976" r:id="rId36"/>
    <p:sldId id="1592" r:id="rId37"/>
    <p:sldId id="10617" r:id="rId38"/>
    <p:sldId id="2076136993" r:id="rId39"/>
    <p:sldId id="10561" r:id="rId40"/>
    <p:sldId id="280" r:id="rId41"/>
  </p:sldIdLst>
  <p:sldSz cx="24382413" cy="13716000"/>
  <p:notesSz cx="6858000" cy="9144000"/>
  <p:defaultTextStyle>
    <a:defPPr>
      <a:defRPr lang="es-ES"/>
    </a:defPPr>
    <a:lvl1pPr marL="0" algn="l" defTabSz="1828686" rtl="0" eaLnBrk="1" latinLnBrk="0" hangingPunct="1">
      <a:defRPr sz="3600" kern="1200">
        <a:solidFill>
          <a:schemeClr val="tx1"/>
        </a:solidFill>
        <a:latin typeface="+mn-lt"/>
        <a:ea typeface="+mn-ea"/>
        <a:cs typeface="+mn-cs"/>
      </a:defRPr>
    </a:lvl1pPr>
    <a:lvl2pPr marL="914343" algn="l" defTabSz="1828686" rtl="0" eaLnBrk="1" latinLnBrk="0" hangingPunct="1">
      <a:defRPr sz="3600" kern="1200">
        <a:solidFill>
          <a:schemeClr val="tx1"/>
        </a:solidFill>
        <a:latin typeface="+mn-lt"/>
        <a:ea typeface="+mn-ea"/>
        <a:cs typeface="+mn-cs"/>
      </a:defRPr>
    </a:lvl2pPr>
    <a:lvl3pPr marL="1828686" algn="l" defTabSz="1828686" rtl="0" eaLnBrk="1" latinLnBrk="0" hangingPunct="1">
      <a:defRPr sz="3600" kern="1200">
        <a:solidFill>
          <a:schemeClr val="tx1"/>
        </a:solidFill>
        <a:latin typeface="+mn-lt"/>
        <a:ea typeface="+mn-ea"/>
        <a:cs typeface="+mn-cs"/>
      </a:defRPr>
    </a:lvl3pPr>
    <a:lvl4pPr marL="2743029" algn="l" defTabSz="1828686" rtl="0" eaLnBrk="1" latinLnBrk="0" hangingPunct="1">
      <a:defRPr sz="3600" kern="1200">
        <a:solidFill>
          <a:schemeClr val="tx1"/>
        </a:solidFill>
        <a:latin typeface="+mn-lt"/>
        <a:ea typeface="+mn-ea"/>
        <a:cs typeface="+mn-cs"/>
      </a:defRPr>
    </a:lvl4pPr>
    <a:lvl5pPr marL="3657371" algn="l" defTabSz="1828686" rtl="0" eaLnBrk="1" latinLnBrk="0" hangingPunct="1">
      <a:defRPr sz="3600" kern="1200">
        <a:solidFill>
          <a:schemeClr val="tx1"/>
        </a:solidFill>
        <a:latin typeface="+mn-lt"/>
        <a:ea typeface="+mn-ea"/>
        <a:cs typeface="+mn-cs"/>
      </a:defRPr>
    </a:lvl5pPr>
    <a:lvl6pPr marL="4571714" algn="l" defTabSz="1828686" rtl="0" eaLnBrk="1" latinLnBrk="0" hangingPunct="1">
      <a:defRPr sz="3600" kern="1200">
        <a:solidFill>
          <a:schemeClr val="tx1"/>
        </a:solidFill>
        <a:latin typeface="+mn-lt"/>
        <a:ea typeface="+mn-ea"/>
        <a:cs typeface="+mn-cs"/>
      </a:defRPr>
    </a:lvl6pPr>
    <a:lvl7pPr marL="5486057" algn="l" defTabSz="1828686" rtl="0" eaLnBrk="1" latinLnBrk="0" hangingPunct="1">
      <a:defRPr sz="3600" kern="1200">
        <a:solidFill>
          <a:schemeClr val="tx1"/>
        </a:solidFill>
        <a:latin typeface="+mn-lt"/>
        <a:ea typeface="+mn-ea"/>
        <a:cs typeface="+mn-cs"/>
      </a:defRPr>
    </a:lvl7pPr>
    <a:lvl8pPr marL="6400400" algn="l" defTabSz="1828686" rtl="0" eaLnBrk="1" latinLnBrk="0" hangingPunct="1">
      <a:defRPr sz="3600" kern="1200">
        <a:solidFill>
          <a:schemeClr val="tx1"/>
        </a:solidFill>
        <a:latin typeface="+mn-lt"/>
        <a:ea typeface="+mn-ea"/>
        <a:cs typeface="+mn-cs"/>
      </a:defRPr>
    </a:lvl8pPr>
    <a:lvl9pPr marL="7314743" algn="l" defTabSz="1828686"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7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0851"/>
    <a:srgbClr val="552B67"/>
    <a:srgbClr val="F6D063"/>
    <a:srgbClr val="FF3654"/>
    <a:srgbClr val="17202D"/>
    <a:srgbClr val="00D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39"/>
    <p:restoredTop sz="86397"/>
  </p:normalViewPr>
  <p:slideViewPr>
    <p:cSldViewPr snapToGrid="0" snapToObjects="1">
      <p:cViewPr varScale="1">
        <p:scale>
          <a:sx n="103" d="100"/>
          <a:sy n="103" d="100"/>
        </p:scale>
        <p:origin x="1664" y="176"/>
      </p:cViewPr>
      <p:guideLst>
        <p:guide orient="horz" pos="4320"/>
        <p:guide pos="770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6" d="100"/>
          <a:sy n="156" d="100"/>
        </p:scale>
        <p:origin x="68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1667F193-4663-3241-A3F4-47F649ECE6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a:extLst>
              <a:ext uri="{FF2B5EF4-FFF2-40B4-BE49-F238E27FC236}">
                <a16:creationId xmlns:a16="http://schemas.microsoft.com/office/drawing/2014/main" id="{CB45B4DB-116C-B740-A39B-BACD56C97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721200-539F-1341-850E-0E51CA3393E5}" type="datetimeFigureOut">
              <a:rPr lang="es-ES" smtClean="0"/>
              <a:t>22/11/20</a:t>
            </a:fld>
            <a:endParaRPr lang="es-ES"/>
          </a:p>
        </p:txBody>
      </p:sp>
      <p:sp>
        <p:nvSpPr>
          <p:cNvPr id="4" name="Marcador de posición de pie de página 3">
            <a:extLst>
              <a:ext uri="{FF2B5EF4-FFF2-40B4-BE49-F238E27FC236}">
                <a16:creationId xmlns:a16="http://schemas.microsoft.com/office/drawing/2014/main" id="{2E5C9A1F-741A-0643-9D6F-5646EFABF2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posición de número de diapositiva 4">
            <a:extLst>
              <a:ext uri="{FF2B5EF4-FFF2-40B4-BE49-F238E27FC236}">
                <a16:creationId xmlns:a16="http://schemas.microsoft.com/office/drawing/2014/main" id="{2EDB0FF9-18C9-EE4E-B63D-D264724A8E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800D35-1BEB-DD42-A2D5-314930B612F6}" type="slidenum">
              <a:rPr lang="es-ES" smtClean="0"/>
              <a:t>‹Nº›</a:t>
            </a:fld>
            <a:endParaRPr lang="es-ES"/>
          </a:p>
        </p:txBody>
      </p:sp>
    </p:spTree>
    <p:extLst>
      <p:ext uri="{BB962C8B-B14F-4D97-AF65-F5344CB8AC3E}">
        <p14:creationId xmlns:p14="http://schemas.microsoft.com/office/powerpoint/2010/main" val="2641673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7AEC1-1928-414E-A654-B09E4EE0B039}" type="datetimeFigureOut">
              <a:rPr lang="es-ES" smtClean="0"/>
              <a:t>22/11/20</a:t>
            </a:fld>
            <a:endParaRPr lang="es-ES"/>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68F0C-750B-6440-A7B4-17C12343E522}" type="slidenum">
              <a:rPr lang="es-ES" smtClean="0"/>
              <a:t>‹Nº›</a:t>
            </a:fld>
            <a:endParaRPr lang="es-ES"/>
          </a:p>
        </p:txBody>
      </p:sp>
    </p:spTree>
    <p:extLst>
      <p:ext uri="{BB962C8B-B14F-4D97-AF65-F5344CB8AC3E}">
        <p14:creationId xmlns:p14="http://schemas.microsoft.com/office/powerpoint/2010/main" val="261320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61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Animated slide</a:t>
            </a:r>
          </a:p>
          <a:p>
            <a:endParaRPr lang="en-US" i="1"/>
          </a:p>
          <a:p>
            <a:pPr marL="0" marR="0"/>
            <a:r>
              <a:rPr lang="en-US" sz="1800" b="1">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endParaRPr lang="en-US" sz="1800">
              <a:solidFill>
                <a:srgbClr val="000000"/>
              </a:solidFill>
              <a:effectLst/>
              <a:latin typeface="Calibri" panose="020F0502020204030204" pitchFamily="34" charset="0"/>
              <a:ea typeface="Calibri" panose="020F0502020204030204" pitchFamily="34" charset="0"/>
            </a:endParaRPr>
          </a:p>
          <a:p>
            <a:pPr marL="0" marR="0"/>
            <a:r>
              <a:rPr lang="en-US" sz="1800">
                <a:solidFill>
                  <a:srgbClr val="000000"/>
                </a:solidFill>
                <a:effectLst/>
                <a:latin typeface="Calibri" panose="020F0502020204030204" pitchFamily="34" charset="0"/>
                <a:ea typeface="Calibri" panose="020F0502020204030204" pitchFamily="34" charset="0"/>
              </a:rPr>
              <a:t>Last year at Build, we laid out our vision for one .NET starting with .NET 5. We said we would take .NET Core and Mono/Xamarin implementations and unify them into one base class library (BCL) and toolchain (SDK). In the wake of the global health pandemic,</a:t>
            </a:r>
            <a:r>
              <a:rPr lang="en-US" sz="1800">
                <a:solidFill>
                  <a:srgbClr val="4C4C51"/>
                </a:solidFill>
                <a:effectLst/>
                <a:latin typeface="Segoe UI" panose="020B0502040204020203" pitchFamily="34" charset="0"/>
                <a:ea typeface="Calibri" panose="020F0502020204030204" pitchFamily="34" charset="0"/>
              </a:rPr>
              <a:t> </a:t>
            </a:r>
            <a:r>
              <a:rPr lang="en-US" sz="1800">
                <a:solidFill>
                  <a:srgbClr val="000000"/>
                </a:solidFill>
                <a:effectLst/>
                <a:latin typeface="Calibri" panose="020F0502020204030204" pitchFamily="34" charset="0"/>
                <a:ea typeface="Calibri" panose="020F0502020204030204" pitchFamily="34" charset="0"/>
              </a:rPr>
              <a:t>we have had to adapt to the changing needs of our customers and provide the support needed to assist with smooth operations. Our efforts continue to be anchored in helping our customers address their most urgent needs. As a result, we expect these features to be available in preview for the .NET 5 release but the unification will be truly completed with .NET 6, our Long-Term Support (LTS) release.</a:t>
            </a: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000000"/>
                </a:solidFill>
                <a:effectLst/>
                <a:latin typeface="Calibri" panose="020F0502020204030204" pitchFamily="34" charset="0"/>
                <a:ea typeface="Calibri" panose="020F0502020204030204" pitchFamily="34" charset="0"/>
              </a:rPr>
              <a:t> </a:t>
            </a:r>
            <a:r>
              <a:rPr lang="en-US" sz="1800" b="1">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 such as smaller, faster, single file EXEs that use less memory which are appropriate for microservices and containerized applications across operating systems. We will continue to build on the work we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We are still committed to one .NET platform and delivering a quality .NET 5 release to our millions of users in November this year. You will continue to see a wave of innovation happening with multiple previews along the way on the journey to one .NET.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37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a:p>
        </p:txBody>
      </p:sp>
      <p:sp>
        <p:nvSpPr>
          <p:cNvPr id="4" name="Slide Number Placeholder 3"/>
          <p:cNvSpPr>
            <a:spLocks noGrp="1"/>
          </p:cNvSpPr>
          <p:nvPr>
            <p:ph type="sldNum" sz="quarter" idx="5"/>
          </p:nvPr>
        </p:nvSpPr>
        <p:spPr/>
        <p:txBody>
          <a:bodyPr/>
          <a:lstStyle/>
          <a:p>
            <a:fld id="{F14E7EBF-8FEE-4079-889B-EEE134D3083A}" type="slidenum">
              <a:rPr lang="en-US" smtClean="0"/>
              <a:t>6</a:t>
            </a:fld>
            <a:endParaRPr lang="en-US"/>
          </a:p>
        </p:txBody>
      </p:sp>
    </p:spTree>
    <p:extLst>
      <p:ext uri="{BB962C8B-B14F-4D97-AF65-F5344CB8AC3E}">
        <p14:creationId xmlns:p14="http://schemas.microsoft.com/office/powerpoint/2010/main" val="160412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11/22/20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8017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11/22/20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70592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don’t actually have to make this specific to iOS. You could actually make an extension method that changes the background color for each platform, and this mapping can live in one shared partial class…even less code!</a:t>
            </a:r>
          </a:p>
          <a:p>
            <a:r>
              <a:rPr lang="en-US"/>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11/22/20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55922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11/22/20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3340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882" b="0" i="0" u="none" strike="noStrike" kern="1200" dirty="0" err="1">
                <a:solidFill>
                  <a:schemeClr val="tx1"/>
                </a:solidFill>
                <a:effectLst/>
                <a:latin typeface="Segoe UI Light" pitchFamily="34" charset="0"/>
                <a:ea typeface="+mn-ea"/>
                <a:cs typeface="+mn-cs"/>
              </a:rPr>
              <a:t>Button</a:t>
            </a:r>
            <a:r>
              <a:rPr lang="es-ES" sz="882" b="0" i="0" u="none" strike="noStrike" kern="1200" dirty="0">
                <a:solidFill>
                  <a:schemeClr val="tx1"/>
                </a:solidFill>
                <a:effectLst/>
                <a:latin typeface="Segoe UI Light" pitchFamily="34" charset="0"/>
                <a:ea typeface="+mn-ea"/>
                <a:cs typeface="+mn-cs"/>
              </a:rPr>
              <a:t> can be </a:t>
            </a:r>
            <a:r>
              <a:rPr lang="es-ES" sz="882" b="0" i="0" u="none" strike="noStrike" kern="1200" dirty="0" err="1">
                <a:solidFill>
                  <a:schemeClr val="tx1"/>
                </a:solidFill>
                <a:effectLst/>
                <a:latin typeface="Segoe UI Light" pitchFamily="34" charset="0"/>
                <a:ea typeface="+mn-ea"/>
                <a:cs typeface="+mn-cs"/>
              </a:rPr>
              <a:t>registered</a:t>
            </a:r>
            <a:r>
              <a:rPr lang="es-ES" sz="882" b="0" i="0" u="none" strike="noStrike" kern="1200" dirty="0">
                <a:solidFill>
                  <a:schemeClr val="tx1"/>
                </a:solidFill>
                <a:effectLst/>
                <a:latin typeface="Segoe UI Light" pitchFamily="34" charset="0"/>
                <a:ea typeface="+mn-ea"/>
                <a:cs typeface="+mn-cs"/>
              </a:rPr>
              <a:t> to </a:t>
            </a:r>
            <a:r>
              <a:rPr lang="es-ES" sz="882" b="0" i="0" u="none" strike="noStrike" kern="1200" dirty="0" err="1">
                <a:solidFill>
                  <a:schemeClr val="tx1"/>
                </a:solidFill>
                <a:effectLst/>
                <a:latin typeface="Segoe UI Light" pitchFamily="34" charset="0"/>
                <a:ea typeface="+mn-ea"/>
                <a:cs typeface="+mn-cs"/>
              </a:rPr>
              <a:t>either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or</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Renderer</a:t>
            </a:r>
            <a:r>
              <a:rPr lang="es-ES" sz="882" b="0" i="0" u="none" strike="noStrike" kern="1200" dirty="0">
                <a:solidFill>
                  <a:schemeClr val="tx1"/>
                </a:solidFill>
                <a:effectLst/>
                <a:latin typeface="Segoe UI Light" pitchFamily="34" charset="0"/>
                <a:ea typeface="+mn-ea"/>
                <a:cs typeface="+mn-cs"/>
              </a:rPr>
              <a:t> and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registrar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react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accordingly</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calls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CreateRenderer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on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which</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return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an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IVisualElementRenderer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If</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Content </a:t>
            </a:r>
            <a:r>
              <a:rPr lang="es-ES" sz="882" b="0" i="0" u="none" strike="noStrike" kern="1200" dirty="0" err="1">
                <a:solidFill>
                  <a:schemeClr val="tx1"/>
                </a:solidFill>
                <a:effectLst/>
                <a:latin typeface="Segoe UI Light" pitchFamily="34" charset="0"/>
                <a:ea typeface="+mn-ea"/>
                <a:cs typeface="+mn-cs"/>
              </a:rPr>
              <a:t>is</a:t>
            </a:r>
            <a:r>
              <a:rPr lang="es-ES" sz="882" b="0" i="0" u="none" strike="noStrike" kern="1200" dirty="0">
                <a:solidFill>
                  <a:schemeClr val="tx1"/>
                </a:solidFill>
                <a:effectLst/>
                <a:latin typeface="Segoe UI Light" pitchFamily="34" charset="0"/>
                <a:ea typeface="+mn-ea"/>
                <a:cs typeface="+mn-cs"/>
              </a:rPr>
              <a:t> of </a:t>
            </a:r>
            <a:r>
              <a:rPr lang="es-ES" sz="882" b="0" i="0" u="none" strike="noStrike" kern="1200" dirty="0" err="1">
                <a:solidFill>
                  <a:schemeClr val="tx1"/>
                </a:solidFill>
                <a:effectLst/>
                <a:latin typeface="Segoe UI Light" pitchFamily="34" charset="0"/>
                <a:ea typeface="+mn-ea"/>
                <a:cs typeface="+mn-cs"/>
              </a:rPr>
              <a:t>type</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IViewHandler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then</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it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gets</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wrapped</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with</a:t>
            </a:r>
            <a:r>
              <a:rPr lang="es-ES" sz="882" b="0" i="0" u="none" strike="noStrike" kern="1200" dirty="0">
                <a:solidFill>
                  <a:schemeClr val="tx1"/>
                </a:solidFill>
                <a:effectLst/>
                <a:latin typeface="Segoe UI Light" pitchFamily="34" charset="0"/>
                <a:ea typeface="+mn-ea"/>
                <a:cs typeface="+mn-cs"/>
              </a:rPr>
              <a:t> a </a:t>
            </a:r>
            <a:r>
              <a:rPr lang="es-ES" sz="882" b="0" i="0" u="none" strike="noStrike" kern="1200" dirty="0" err="1">
                <a:solidFill>
                  <a:schemeClr val="tx1"/>
                </a:solidFill>
                <a:effectLst/>
                <a:latin typeface="Segoe UI Light" pitchFamily="34" charset="0"/>
                <a:ea typeface="+mn-ea"/>
                <a:cs typeface="+mn-cs"/>
              </a:rPr>
              <a:t>HandlerToRendererShim</a:t>
            </a:r>
            <a:r>
              <a:rPr lang="es-ES" sz="882" b="0" i="0" u="none" strike="noStrike" kern="1200" dirty="0">
                <a:solidFill>
                  <a:schemeClr val="tx1"/>
                </a:solidFill>
                <a:effectLst/>
                <a:latin typeface="Segoe UI Light" pitchFamily="34" charset="0"/>
                <a:ea typeface="+mn-ea"/>
                <a:cs typeface="+mn-cs"/>
              </a:rPr>
              <a:t> so </a:t>
            </a:r>
            <a:r>
              <a:rPr lang="es-ES" sz="882" b="0" i="0" u="none" strike="noStrike" kern="1200" dirty="0" err="1">
                <a:solidFill>
                  <a:schemeClr val="tx1"/>
                </a:solidFill>
                <a:effectLst/>
                <a:latin typeface="Segoe UI Light" pitchFamily="34" charset="0"/>
                <a:ea typeface="+mn-ea"/>
                <a:cs typeface="+mn-cs"/>
              </a:rPr>
              <a:t>that</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ContentPage</a:t>
            </a:r>
            <a:r>
              <a:rPr lang="es-ES" sz="882" b="0" i="0" u="none" strike="noStrike" kern="1200" dirty="0">
                <a:solidFill>
                  <a:schemeClr val="tx1"/>
                </a:solidFill>
                <a:effectLst/>
                <a:latin typeface="Segoe UI Light" pitchFamily="34" charset="0"/>
                <a:ea typeface="+mn-ea"/>
                <a:cs typeface="+mn-cs"/>
              </a:rPr>
              <a:t> can </a:t>
            </a:r>
            <a:r>
              <a:rPr lang="es-ES" sz="882" b="0" i="0" u="none" strike="noStrike" kern="1200" dirty="0" err="1">
                <a:solidFill>
                  <a:schemeClr val="tx1"/>
                </a:solidFill>
                <a:effectLst/>
                <a:latin typeface="Segoe UI Light" pitchFamily="34" charset="0"/>
                <a:ea typeface="+mn-ea"/>
                <a:cs typeface="+mn-cs"/>
              </a:rPr>
              <a:t>still</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render</a:t>
            </a:r>
            <a:r>
              <a:rPr lang="es-ES" sz="882" b="0" i="0" u="none" strike="noStrike" kern="1200" dirty="0">
                <a:solidFill>
                  <a:schemeClr val="tx1"/>
                </a:solidFill>
                <a:effectLst/>
                <a:latin typeface="Segoe UI Light" pitchFamily="34" charset="0"/>
                <a:ea typeface="+mn-ea"/>
                <a:cs typeface="+mn-cs"/>
              </a:rPr>
              <a:t> </a:t>
            </a:r>
            <a:r>
              <a:rPr lang="es-ES" sz="882" b="0" i="0" u="none" strike="noStrike" kern="1200" dirty="0" err="1">
                <a:solidFill>
                  <a:schemeClr val="tx1"/>
                </a:solidFill>
                <a:effectLst/>
                <a:latin typeface="Segoe UI Light" pitchFamily="34" charset="0"/>
                <a:ea typeface="+mn-ea"/>
                <a:cs typeface="+mn-cs"/>
              </a:rPr>
              <a:t>the</a:t>
            </a:r>
            <a:r>
              <a:rPr lang="es-ES" sz="882" b="0" i="0" u="none" strike="noStrike" kern="1200" dirty="0">
                <a:solidFill>
                  <a:schemeClr val="tx1"/>
                </a:solidFill>
                <a:effectLst/>
                <a:latin typeface="Segoe UI Light" pitchFamily="34" charset="0"/>
                <a:ea typeface="+mn-ea"/>
                <a:cs typeface="+mn-cs"/>
              </a:rPr>
              <a:t> control </a:t>
            </a:r>
            <a:r>
              <a:rPr lang="es-ES" sz="882" b="0" i="0" u="none" strike="noStrike" kern="1200" dirty="0" err="1">
                <a:solidFill>
                  <a:schemeClr val="tx1"/>
                </a:solidFill>
                <a:effectLst/>
                <a:latin typeface="Segoe UI Light" pitchFamily="34" charset="0"/>
                <a:ea typeface="+mn-ea"/>
                <a:cs typeface="+mn-cs"/>
              </a:rPr>
              <a:t>successfully</a:t>
            </a:r>
            <a:r>
              <a:rPr lang="es-ES" sz="882" b="0" i="0" u="none" strike="noStrike" kern="1200" dirty="0">
                <a:solidFill>
                  <a:schemeClr val="tx1"/>
                </a:solidFill>
                <a:effectLst/>
                <a:latin typeface="Segoe UI Light" pitchFamily="34" charset="0"/>
                <a:ea typeface="+mn-ea"/>
                <a:cs typeface="+mn-cs"/>
              </a:rPr>
              <a:t>.</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11/22/20 1:11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8832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633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4.emf"/><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552B67"/>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10990052" y="3519588"/>
            <a:ext cx="11887200" cy="7589734"/>
          </a:xfrm>
        </p:spPr>
        <p:txBody>
          <a:bodyPr anchor="t" anchorCtr="0">
            <a:normAutofit/>
          </a:bodyPr>
          <a:lstStyle>
            <a:lvl1pPr algn="l">
              <a:defRPr sz="12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pic>
        <p:nvPicPr>
          <p:cNvPr id="2" name="Gráfico 5">
            <a:extLst>
              <a:ext uri="{FF2B5EF4-FFF2-40B4-BE49-F238E27FC236}">
                <a16:creationId xmlns:a16="http://schemas.microsoft.com/office/drawing/2014/main" id="{F037B520-3928-A744-84D4-4971EB5CA1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65871" y="3229285"/>
            <a:ext cx="7370912" cy="7558164"/>
          </a:xfrm>
          <a:prstGeom prst="rect">
            <a:avLst/>
          </a:prstGeom>
        </p:spPr>
      </p:pic>
      <p:sp>
        <p:nvSpPr>
          <p:cNvPr id="3" name="CuadroTexto 2">
            <a:extLst>
              <a:ext uri="{FF2B5EF4-FFF2-40B4-BE49-F238E27FC236}">
                <a16:creationId xmlns:a16="http://schemas.microsoft.com/office/drawing/2014/main" id="{A241CFD7-DD37-DD41-B990-FC4F63366448}"/>
              </a:ext>
            </a:extLst>
          </p:cNvPr>
          <p:cNvSpPr txBox="1"/>
          <p:nvPr userDrawn="1"/>
        </p:nvSpPr>
        <p:spPr>
          <a:xfrm>
            <a:off x="21142411" y="284206"/>
            <a:ext cx="2853473" cy="646331"/>
          </a:xfrm>
          <a:prstGeom prst="rect">
            <a:avLst/>
          </a:prstGeom>
          <a:noFill/>
        </p:spPr>
        <p:txBody>
          <a:bodyPr wrap="none" rtlCol="0">
            <a:spAutoFit/>
          </a:bodyPr>
          <a:lstStyle/>
          <a:p>
            <a:r>
              <a:rPr lang="es-ES" b="1" dirty="0">
                <a:solidFill>
                  <a:schemeClr val="bg1"/>
                </a:solidFill>
              </a:rPr>
              <a:t>#</a:t>
            </a:r>
            <a:r>
              <a:rPr lang="es-ES" b="1" dirty="0" err="1">
                <a:solidFill>
                  <a:schemeClr val="bg1"/>
                </a:solidFill>
              </a:rPr>
              <a:t>MonkeyConf</a:t>
            </a:r>
            <a:endParaRPr lang="es-ES" b="1" dirty="0">
              <a:solidFill>
                <a:schemeClr val="bg1"/>
              </a:solidFill>
            </a:endParaRPr>
          </a:p>
        </p:txBody>
      </p:sp>
    </p:spTree>
    <p:extLst>
      <p:ext uri="{BB962C8B-B14F-4D97-AF65-F5344CB8AC3E}">
        <p14:creationId xmlns:p14="http://schemas.microsoft.com/office/powerpoint/2010/main" val="343579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0404995"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0" name="Picture Placeholder 10">
            <a:extLst>
              <a:ext uri="{FF2B5EF4-FFF2-40B4-BE49-F238E27FC236}">
                <a16:creationId xmlns:a16="http://schemas.microsoft.com/office/drawing/2014/main" id="{BC808AA7-189A-FF41-8132-1C74D0AE6E62}"/>
              </a:ext>
            </a:extLst>
          </p:cNvPr>
          <p:cNvSpPr>
            <a:spLocks noGrp="1"/>
          </p:cNvSpPr>
          <p:nvPr>
            <p:ph type="pic" sz="quarter" idx="14"/>
          </p:nvPr>
        </p:nvSpPr>
        <p:spPr>
          <a:xfrm>
            <a:off x="14986000" y="2162435"/>
            <a:ext cx="7606152" cy="10191750"/>
          </a:xfrm>
        </p:spPr>
        <p:txBody>
          <a:bodyPr/>
          <a:lstStyle/>
          <a:p>
            <a:endParaRPr lang="es-ES"/>
          </a:p>
        </p:txBody>
      </p:sp>
      <p:pic>
        <p:nvPicPr>
          <p:cNvPr id="7" name="Imagen 6">
            <a:extLst>
              <a:ext uri="{FF2B5EF4-FFF2-40B4-BE49-F238E27FC236}">
                <a16:creationId xmlns:a16="http://schemas.microsoft.com/office/drawing/2014/main" id="{BADFD06C-A1EC-DD4A-8474-31592C6A431E}"/>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356203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55202"/>
            <a:ext cx="18509831"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Date Placeholder 2"/>
          <p:cNvSpPr>
            <a:spLocks noGrp="1"/>
          </p:cNvSpPr>
          <p:nvPr>
            <p:ph type="dt" sz="half" idx="10"/>
          </p:nvPr>
        </p:nvSpPr>
        <p:spPr/>
        <p:txBody>
          <a:bodyPr/>
          <a:lstStyle/>
          <a:p>
            <a:fld id="{608335E2-14BF-F246-8200-622169DBE8EA}" type="datetimeFigureOut">
              <a:rPr lang="es-ES" smtClean="0"/>
              <a:t>22/11/20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6D5E3BC-0B6F-0641-B503-95411F2D8869}" type="slidenum">
              <a:rPr lang="es-ES" smtClean="0"/>
              <a:t>‹Nº›</a:t>
            </a:fld>
            <a:endParaRPr lang="es-ES"/>
          </a:p>
        </p:txBody>
      </p:sp>
      <p:pic>
        <p:nvPicPr>
          <p:cNvPr id="6" name="Imagen 5">
            <a:extLst>
              <a:ext uri="{FF2B5EF4-FFF2-40B4-BE49-F238E27FC236}">
                <a16:creationId xmlns:a16="http://schemas.microsoft.com/office/drawing/2014/main" id="{65E2D687-ABB0-CF47-80B8-409536D312B9}"/>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778144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335E2-14BF-F246-8200-622169DBE8EA}" type="datetimeFigureOut">
              <a:rPr lang="es-ES" smtClean="0"/>
              <a:t>22/11/20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6D5E3BC-0B6F-0641-B503-95411F2D8869}" type="slidenum">
              <a:rPr lang="es-ES" smtClean="0"/>
              <a:t>‹Nº›</a:t>
            </a:fld>
            <a:endParaRPr lang="es-ES"/>
          </a:p>
        </p:txBody>
      </p:sp>
      <p:pic>
        <p:nvPicPr>
          <p:cNvPr id="5" name="Imagen 4">
            <a:extLst>
              <a:ext uri="{FF2B5EF4-FFF2-40B4-BE49-F238E27FC236}">
                <a16:creationId xmlns:a16="http://schemas.microsoft.com/office/drawing/2014/main" id="{34DA9E94-1CF6-C846-81ED-1D3C08E93F68}"/>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1981606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40738" y="4929810"/>
            <a:ext cx="16690436" cy="4065430"/>
          </a:xfrm>
        </p:spPr>
        <p:txBody>
          <a:bodyPr>
            <a:normAutofit/>
          </a:bodyPr>
          <a:lstStyle>
            <a:lvl1pPr marL="0" marR="0" indent="0" algn="ctr" defTabSz="1828709" rtl="0" eaLnBrk="1" fontAlgn="auto" latinLnBrk="0" hangingPunct="1">
              <a:lnSpc>
                <a:spcPct val="150000"/>
              </a:lnSpc>
              <a:spcBef>
                <a:spcPts val="2000"/>
              </a:spcBef>
              <a:spcAft>
                <a:spcPts val="0"/>
              </a:spcAft>
              <a:buClrTx/>
              <a:buSzTx/>
              <a:buFont typeface="Arial" panose="020B0604020202020204" pitchFamily="34" charset="0"/>
              <a:buNone/>
              <a:tabLst/>
              <a:defRPr sz="4800"/>
            </a:lvl1pPr>
            <a:lvl2pPr marL="914354" indent="0" algn="ctr">
              <a:buNone/>
              <a:defRPr sz="4800"/>
            </a:lvl2pPr>
            <a:lvl3pPr marL="1828709" indent="0" algn="ctr">
              <a:buNone/>
              <a:defRPr sz="4800"/>
            </a:lvl3pPr>
            <a:lvl4pPr marL="2743063" indent="0" algn="ctr">
              <a:buNone/>
              <a:defRPr sz="4800"/>
            </a:lvl4pPr>
            <a:lvl5pPr marL="3657417" indent="0" algn="ctr">
              <a:buNone/>
              <a:defRPr sz="4800"/>
            </a:lvl5pPr>
          </a:lstStyle>
          <a:p>
            <a:pPr marL="0" marR="0" lvl="0" indent="0" algn="ctr" defTabSz="1828709" rtl="0" eaLnBrk="1" fontAlgn="auto" latinLnBrk="0" hangingPunct="1">
              <a:lnSpc>
                <a:spcPct val="90000"/>
              </a:lnSpc>
              <a:spcBef>
                <a:spcPts val="2000"/>
              </a:spcBef>
              <a:spcAft>
                <a:spcPts val="0"/>
              </a:spcAft>
              <a:buClrTx/>
              <a:buSzTx/>
              <a:buFont typeface="Arial" panose="020B0604020202020204" pitchFamily="34" charset="0"/>
              <a:buNone/>
              <a:tabLst/>
              <a:defRPr/>
            </a:pPr>
            <a:r>
              <a:rPr lang="es-ES" dirty="0"/>
              <a:t>Editar el estilo de texto del patrón</a:t>
            </a:r>
            <a:endParaRPr lang="es-ES" dirty="0">
              <a:solidFill>
                <a:srgbClr val="17202D"/>
              </a:solidFill>
              <a:latin typeface="Calibri" panose="020F0502020204030204" pitchFamily="34" charset="0"/>
              <a:cs typeface="Calibri" panose="020F0502020204030204" pitchFamily="34" charset="0"/>
            </a:endParaRPr>
          </a:p>
          <a:p>
            <a:pPr lvl="0"/>
            <a:endParaRPr lang="es-ES" dirty="0"/>
          </a:p>
          <a:p>
            <a:pPr lvl="1"/>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7" name="Rectángulo 15">
            <a:extLst>
              <a:ext uri="{FF2B5EF4-FFF2-40B4-BE49-F238E27FC236}">
                <a16:creationId xmlns:a16="http://schemas.microsoft.com/office/drawing/2014/main" id="{2B85CC4A-8104-AD46-9EA0-6076ADD8F8F1}"/>
              </a:ext>
            </a:extLst>
          </p:cNvPr>
          <p:cNvSpPr/>
          <p:nvPr userDrawn="1"/>
        </p:nvSpPr>
        <p:spPr>
          <a:xfrm>
            <a:off x="19417172" y="9980028"/>
            <a:ext cx="1440000" cy="36000"/>
          </a:xfrm>
          <a:prstGeom prst="rect">
            <a:avLst/>
          </a:prstGeom>
          <a:solidFill>
            <a:srgbClr val="172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pic>
        <p:nvPicPr>
          <p:cNvPr id="18" name="Imagen 2">
            <a:extLst>
              <a:ext uri="{FF2B5EF4-FFF2-40B4-BE49-F238E27FC236}">
                <a16:creationId xmlns:a16="http://schemas.microsoft.com/office/drawing/2014/main" id="{7432B428-984B-7A4E-8719-7DF3A3A7D386}"/>
              </a:ext>
            </a:extLst>
          </p:cNvPr>
          <p:cNvPicPr>
            <a:picLocks noChangeAspect="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36487" y="2847149"/>
            <a:ext cx="1111025" cy="1447699"/>
          </a:xfrm>
          <a:prstGeom prst="rect">
            <a:avLst/>
          </a:prstGeom>
          <a:solidFill>
            <a:schemeClr val="bg1"/>
          </a:solidFill>
        </p:spPr>
      </p:pic>
      <p:sp>
        <p:nvSpPr>
          <p:cNvPr id="20" name="Text Placeholder 19">
            <a:extLst>
              <a:ext uri="{FF2B5EF4-FFF2-40B4-BE49-F238E27FC236}">
                <a16:creationId xmlns:a16="http://schemas.microsoft.com/office/drawing/2014/main" id="{D4245539-B6DA-2444-81CA-151A7845879B}"/>
              </a:ext>
            </a:extLst>
          </p:cNvPr>
          <p:cNvSpPr>
            <a:spLocks noGrp="1"/>
          </p:cNvSpPr>
          <p:nvPr>
            <p:ph type="body" sz="quarter" idx="13" hasCustomPrompt="1"/>
          </p:nvPr>
        </p:nvSpPr>
        <p:spPr>
          <a:xfrm>
            <a:off x="17292637" y="10121993"/>
            <a:ext cx="3538537" cy="914400"/>
          </a:xfrm>
        </p:spPr>
        <p:txBody>
          <a:bodyPr rIns="0">
            <a:normAutofit/>
          </a:bodyPr>
          <a:lstStyle>
            <a:lvl1pPr marL="0" indent="0" algn="r">
              <a:buNone/>
              <a:defRPr sz="3200"/>
            </a:lvl1pPr>
          </a:lstStyle>
          <a:p>
            <a:pPr lvl="0"/>
            <a:r>
              <a:rPr lang="en-US" dirty="0" err="1"/>
              <a:t>Nombre</a:t>
            </a:r>
            <a:r>
              <a:rPr lang="en-US" dirty="0"/>
              <a:t> </a:t>
            </a:r>
            <a:r>
              <a:rPr lang="en-US" dirty="0" err="1"/>
              <a:t>Apellido</a:t>
            </a:r>
            <a:endParaRPr lang="es-ES" dirty="0"/>
          </a:p>
        </p:txBody>
      </p:sp>
      <p:pic>
        <p:nvPicPr>
          <p:cNvPr id="2" name="Imagen 1">
            <a:extLst>
              <a:ext uri="{FF2B5EF4-FFF2-40B4-BE49-F238E27FC236}">
                <a16:creationId xmlns:a16="http://schemas.microsoft.com/office/drawing/2014/main" id="{44C621BF-0E31-FF4A-BE85-DE96618C03CF}"/>
              </a:ext>
            </a:extLst>
          </p:cNvPr>
          <p:cNvPicPr>
            <a:picLocks noChangeAspect="1"/>
          </p:cNvPicPr>
          <p:nvPr userDrawn="1"/>
        </p:nvPicPr>
        <p:blipFill>
          <a:blip r:embed="rId3"/>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2237030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uadroTexto 13">
            <a:extLst>
              <a:ext uri="{FF2B5EF4-FFF2-40B4-BE49-F238E27FC236}">
                <a16:creationId xmlns:a16="http://schemas.microsoft.com/office/drawing/2014/main" id="{2415C733-85B8-1242-91AE-717DCE2B2351}"/>
              </a:ext>
            </a:extLst>
          </p:cNvPr>
          <p:cNvSpPr txBox="1"/>
          <p:nvPr userDrawn="1"/>
        </p:nvSpPr>
        <p:spPr>
          <a:xfrm>
            <a:off x="1457740" y="9328107"/>
            <a:ext cx="9643076" cy="1522725"/>
          </a:xfrm>
          <a:prstGeom prst="rect">
            <a:avLst/>
          </a:prstGeom>
          <a:noFill/>
        </p:spPr>
        <p:txBody>
          <a:bodyPr wrap="square" rtlCol="0">
            <a:spAutoFit/>
          </a:bodyPr>
          <a:lstStyle/>
          <a:p>
            <a:pPr algn="ctr">
              <a:lnSpc>
                <a:spcPts val="11000"/>
              </a:lnSpc>
            </a:pPr>
            <a:r>
              <a:rPr lang="es-ES" sz="11000" b="1" dirty="0">
                <a:solidFill>
                  <a:schemeClr val="bg1"/>
                </a:solidFill>
                <a:latin typeface="Calibri" panose="020F0502020204030204" pitchFamily="34" charset="0"/>
                <a:cs typeface="Calibri" panose="020F0502020204030204" pitchFamily="34" charset="0"/>
              </a:rPr>
              <a:t>Gracias!</a:t>
            </a:r>
          </a:p>
        </p:txBody>
      </p:sp>
      <p:sp>
        <p:nvSpPr>
          <p:cNvPr id="13" name="CuadroTexto 8">
            <a:extLst>
              <a:ext uri="{FF2B5EF4-FFF2-40B4-BE49-F238E27FC236}">
                <a16:creationId xmlns:a16="http://schemas.microsoft.com/office/drawing/2014/main" id="{3A2F0626-AF36-1F47-86ED-5EFE7E6BDAC2}"/>
              </a:ext>
            </a:extLst>
          </p:cNvPr>
          <p:cNvSpPr txBox="1"/>
          <p:nvPr userDrawn="1"/>
        </p:nvSpPr>
        <p:spPr>
          <a:xfrm>
            <a:off x="12192000" y="2794405"/>
            <a:ext cx="12190412" cy="1246495"/>
          </a:xfrm>
          <a:prstGeom prst="rect">
            <a:avLst/>
          </a:prstGeom>
          <a:noFill/>
        </p:spPr>
        <p:txBody>
          <a:bodyPr wrap="square" rtlCol="0">
            <a:noAutofit/>
          </a:bodyPr>
          <a:lstStyle/>
          <a:p>
            <a:pPr algn="ctr">
              <a:lnSpc>
                <a:spcPts val="4500"/>
              </a:lnSpc>
            </a:pPr>
            <a:r>
              <a:rPr lang="es-ES">
                <a:solidFill>
                  <a:srgbClr val="17202D"/>
                </a:solidFill>
                <a:latin typeface="Calibri" panose="020F0502020204030204" pitchFamily="34" charset="0"/>
                <a:cs typeface="Calibri" panose="020F0502020204030204" pitchFamily="34" charset="0"/>
              </a:rPr>
              <a:t>Gracias a nuestros Sponsors.</a:t>
            </a:r>
          </a:p>
          <a:p>
            <a:pPr algn="ctr">
              <a:lnSpc>
                <a:spcPts val="4500"/>
              </a:lnSpc>
            </a:pPr>
            <a:r>
              <a:rPr lang="es-ES">
                <a:solidFill>
                  <a:srgbClr val="17202D"/>
                </a:solidFill>
                <a:latin typeface="Calibri" panose="020F0502020204030204" pitchFamily="34" charset="0"/>
                <a:cs typeface="Calibri" panose="020F0502020204030204" pitchFamily="34" charset="0"/>
              </a:rPr>
              <a:t>Sin ellos el evento no sería posible</a:t>
            </a:r>
            <a:r>
              <a:rPr lang="es-ES" sz="3200">
                <a:solidFill>
                  <a:srgbClr val="17202D"/>
                </a:solidFill>
                <a:latin typeface="Calibri" panose="020F0502020204030204" pitchFamily="34" charset="0"/>
                <a:cs typeface="Calibri" panose="020F0502020204030204" pitchFamily="34" charset="0"/>
              </a:rPr>
              <a:t>.</a:t>
            </a:r>
          </a:p>
        </p:txBody>
      </p:sp>
      <p:pic>
        <p:nvPicPr>
          <p:cNvPr id="6" name="Gráfico 5">
            <a:extLst>
              <a:ext uri="{FF2B5EF4-FFF2-40B4-BE49-F238E27FC236}">
                <a16:creationId xmlns:a16="http://schemas.microsoft.com/office/drawing/2014/main" id="{9741B6F6-6AA7-43DE-8381-46B08501E0F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06342" y="3035644"/>
            <a:ext cx="5499100" cy="5638800"/>
          </a:xfrm>
          <a:prstGeom prst="rect">
            <a:avLst/>
          </a:prstGeom>
        </p:spPr>
      </p:pic>
      <p:pic>
        <p:nvPicPr>
          <p:cNvPr id="22" name="Imagen 21" descr="Imagen que contiene dibujo&#10;&#10;Descripción generada automáticamente">
            <a:extLst>
              <a:ext uri="{FF2B5EF4-FFF2-40B4-BE49-F238E27FC236}">
                <a16:creationId xmlns:a16="http://schemas.microsoft.com/office/drawing/2014/main" id="{4F25E09D-BC7C-4964-A024-C0A1F88500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85682" y="6196725"/>
            <a:ext cx="3384741" cy="1121703"/>
          </a:xfrm>
          <a:prstGeom prst="rect">
            <a:avLst/>
          </a:prstGeom>
        </p:spPr>
      </p:pic>
      <p:pic>
        <p:nvPicPr>
          <p:cNvPr id="23" name="Gráfico 22">
            <a:extLst>
              <a:ext uri="{FF2B5EF4-FFF2-40B4-BE49-F238E27FC236}">
                <a16:creationId xmlns:a16="http://schemas.microsoft.com/office/drawing/2014/main" id="{83294DEC-4738-4049-A1D6-EF37B87810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901526" y="4612624"/>
            <a:ext cx="2761029" cy="1012377"/>
          </a:xfrm>
          <a:prstGeom prst="rect">
            <a:avLst/>
          </a:prstGeom>
        </p:spPr>
      </p:pic>
      <p:pic>
        <p:nvPicPr>
          <p:cNvPr id="2" name="Imagen 1">
            <a:extLst>
              <a:ext uri="{FF2B5EF4-FFF2-40B4-BE49-F238E27FC236}">
                <a16:creationId xmlns:a16="http://schemas.microsoft.com/office/drawing/2014/main" id="{8F2D4D0B-9261-CA4B-9299-0CF108A48645}"/>
              </a:ext>
            </a:extLst>
          </p:cNvPr>
          <p:cNvPicPr>
            <a:picLocks noChangeAspect="1"/>
          </p:cNvPicPr>
          <p:nvPr userDrawn="1"/>
        </p:nvPicPr>
        <p:blipFill>
          <a:blip r:embed="rId7"/>
          <a:stretch>
            <a:fillRect/>
          </a:stretch>
        </p:blipFill>
        <p:spPr>
          <a:xfrm>
            <a:off x="19036615" y="534625"/>
            <a:ext cx="4610100" cy="1104900"/>
          </a:xfrm>
          <a:prstGeom prst="rect">
            <a:avLst/>
          </a:prstGeom>
        </p:spPr>
      </p:pic>
      <p:pic>
        <p:nvPicPr>
          <p:cNvPr id="4" name="Picture 2" descr="Beezy – creowo">
            <a:extLst>
              <a:ext uri="{FF2B5EF4-FFF2-40B4-BE49-F238E27FC236}">
                <a16:creationId xmlns:a16="http://schemas.microsoft.com/office/drawing/2014/main" id="{5EB6FBA0-882B-8E42-BE77-AD19FC6C77EB}"/>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6798444" y="7780826"/>
            <a:ext cx="3271979" cy="851963"/>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a:extLst>
              <a:ext uri="{FF2B5EF4-FFF2-40B4-BE49-F238E27FC236}">
                <a16:creationId xmlns:a16="http://schemas.microsoft.com/office/drawing/2014/main" id="{BCF9996C-0D8A-664F-B3E6-26BF7BF42F4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798444" y="8861045"/>
            <a:ext cx="3490845" cy="1228424"/>
          </a:xfrm>
          <a:prstGeom prst="rect">
            <a:avLst/>
          </a:prstGeom>
        </p:spPr>
      </p:pic>
      <p:pic>
        <p:nvPicPr>
          <p:cNvPr id="3" name="Imagen 2" descr="Imagen que contiene firmar, dibujo, alimentos, gente&#10;&#10;Descripción generada automáticamente">
            <a:extLst>
              <a:ext uri="{FF2B5EF4-FFF2-40B4-BE49-F238E27FC236}">
                <a16:creationId xmlns:a16="http://schemas.microsoft.com/office/drawing/2014/main" id="{9EF567A3-63A6-C445-A106-59D3B96A60C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798443" y="10478772"/>
            <a:ext cx="3490845" cy="885646"/>
          </a:xfrm>
          <a:prstGeom prst="rect">
            <a:avLst/>
          </a:prstGeom>
        </p:spPr>
      </p:pic>
    </p:spTree>
    <p:extLst>
      <p:ext uri="{BB962C8B-B14F-4D97-AF65-F5344CB8AC3E}">
        <p14:creationId xmlns:p14="http://schemas.microsoft.com/office/powerpoint/2010/main" val="3857420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36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356" y="6071616"/>
            <a:ext cx="18286810" cy="997196"/>
          </a:xfrm>
          <a:noFill/>
        </p:spPr>
        <p:txBody>
          <a:bodyPr lIns="0" tIns="0" rIns="0" bIns="0" anchor="b" anchorCtr="0">
            <a:spAutoFit/>
          </a:bodyPr>
          <a:lstStyle>
            <a:lvl1pPr algn="l" defTabSz="1865391" rtl="0" eaLnBrk="1" latinLnBrk="0" hangingPunct="1">
              <a:lnSpc>
                <a:spcPct val="90000"/>
              </a:lnSpc>
              <a:spcBef>
                <a:spcPct val="0"/>
              </a:spcBef>
              <a:buNone/>
              <a:defRPr lang="en-US" sz="7200" b="0" kern="1200" cap="none" spc="-10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855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1176449" y="995082"/>
            <a:ext cx="22035606" cy="1107996"/>
          </a:xfrm>
        </p:spPr>
        <p:txBody>
          <a:bodyPr/>
          <a:lstStyle>
            <a:lvl1pPr>
              <a:defRPr sz="72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1168326" y="12912918"/>
            <a:ext cx="22048941" cy="215708"/>
          </a:xfrm>
          <a:prstGeom prst="rect">
            <a:avLst/>
          </a:prstGeom>
        </p:spPr>
        <p:txBody>
          <a:bodyPr/>
          <a:lstStyle>
            <a:lvl1pPr>
              <a:defRPr sz="1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095737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1932" y="1240857"/>
            <a:ext cx="22611466" cy="806274"/>
          </a:xfrm>
        </p:spPr>
        <p:txBody>
          <a:bodyPr wrap="square" lIns="0" tIns="0" rIns="0" bIns="0">
            <a:spAutoFit/>
          </a:bodyPr>
          <a:lstStyle>
            <a:lvl1pPr>
              <a:lnSpc>
                <a:spcPts val="6274"/>
              </a:lnSpc>
              <a:defRPr sz="549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911930" y="3764662"/>
            <a:ext cx="14908318" cy="1205458"/>
          </a:xfrm>
        </p:spPr>
        <p:txBody>
          <a:bodyPr wrap="square" lIns="0" tIns="0" rIns="0" bIns="0">
            <a:spAutoFit/>
          </a:bodyPr>
          <a:lstStyle>
            <a:lvl1pPr marL="0" indent="0">
              <a:lnSpc>
                <a:spcPts val="4706"/>
              </a:lnSpc>
              <a:buNone/>
              <a:defRPr sz="3922" b="0" i="0">
                <a:solidFill>
                  <a:schemeClr val="tx1"/>
                </a:solidFill>
                <a:latin typeface="+mn-lt"/>
              </a:defRPr>
            </a:lvl1pPr>
            <a:lvl2pPr marL="448172" indent="0">
              <a:buNone/>
              <a:defRPr/>
            </a:lvl2pPr>
            <a:lvl3pPr marL="896341" indent="0">
              <a:buNone/>
              <a:defRPr/>
            </a:lvl3pPr>
            <a:lvl4pPr marL="1344513" indent="0">
              <a:buNone/>
              <a:defRPr/>
            </a:lvl4pPr>
            <a:lvl5pPr marL="179268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911932" y="6302779"/>
            <a:ext cx="7236291" cy="5356402"/>
          </a:xfrm>
        </p:spPr>
        <p:txBody>
          <a:bodyPr lIns="0" tIns="0" rIns="0" bIns="0"/>
          <a:lstStyle>
            <a:lvl1pPr marL="0" indent="0">
              <a:lnSpc>
                <a:spcPts val="3530"/>
              </a:lnSpc>
              <a:spcBef>
                <a:spcPts val="1764"/>
              </a:spcBef>
              <a:buNone/>
              <a:defRPr sz="2744" b="1">
                <a:solidFill>
                  <a:schemeClr val="accent1"/>
                </a:solidFill>
                <a:latin typeface="+mn-lt"/>
              </a:defRPr>
            </a:lvl1pPr>
            <a:lvl2pPr marL="560214" marR="0" indent="-560214" algn="l" defTabSz="1828643" rtl="0" eaLnBrk="1" fontAlgn="auto" latinLnBrk="0" hangingPunct="1">
              <a:lnSpc>
                <a:spcPts val="3530"/>
              </a:lnSpc>
              <a:spcBef>
                <a:spcPts val="882"/>
              </a:spcBef>
              <a:spcAft>
                <a:spcPts val="0"/>
              </a:spcAft>
              <a:buClrTx/>
              <a:buSzPct val="90000"/>
              <a:buFont typeface="Arial" panose="020B0604020202020204" pitchFamily="34" charset="0"/>
              <a:buChar char="•"/>
              <a:tabLst/>
              <a:defRPr sz="2744">
                <a:solidFill>
                  <a:schemeClr val="tx1"/>
                </a:solidFill>
              </a:defRPr>
            </a:lvl2pPr>
            <a:lvl3pPr marL="896341" indent="0">
              <a:buNone/>
              <a:defRPr/>
            </a:lvl3pPr>
            <a:lvl4pPr marL="1344513" indent="0">
              <a:buNone/>
              <a:defRPr/>
            </a:lvl4pPr>
            <a:lvl5pPr marL="1792682"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560214" marR="0" lvl="1" indent="-560214" algn="l" defTabSz="1828643" rtl="0" eaLnBrk="1" fontAlgn="auto" latinLnBrk="0" hangingPunct="1">
              <a:lnSpc>
                <a:spcPts val="3530"/>
              </a:lnSpc>
              <a:spcBef>
                <a:spcPts val="26"/>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8625658" y="6321565"/>
            <a:ext cx="7194588" cy="5356402"/>
          </a:xfrm>
        </p:spPr>
        <p:txBody>
          <a:bodyPr lIns="0" tIns="0" rIns="0" bIns="0"/>
          <a:lstStyle>
            <a:lvl1pPr marL="0" marR="0" indent="0" algn="l" defTabSz="1828643"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2744" b="1" kern="1200" spc="0" baseline="0" dirty="0">
                <a:solidFill>
                  <a:schemeClr val="accent1"/>
                </a:solidFill>
                <a:latin typeface="+mn-lt"/>
                <a:ea typeface="+mn-ea"/>
                <a:cs typeface="+mn-cs"/>
              </a:defRPr>
            </a:lvl1pPr>
            <a:lvl2pPr marL="560214" marR="0" indent="-560214" algn="l" defTabSz="1828643" rtl="0" eaLnBrk="1" fontAlgn="auto" latinLnBrk="0" hangingPunct="1">
              <a:lnSpc>
                <a:spcPts val="3530"/>
              </a:lnSpc>
              <a:spcBef>
                <a:spcPts val="882"/>
              </a:spcBef>
              <a:spcAft>
                <a:spcPts val="0"/>
              </a:spcAft>
              <a:buClrTx/>
              <a:buSzPct val="90000"/>
              <a:buFont typeface="Arial" panose="020B0604020202020204" pitchFamily="34" charset="0"/>
              <a:buChar char="•"/>
              <a:tabLst/>
              <a:defRPr sz="2744">
                <a:solidFill>
                  <a:schemeClr val="tx1"/>
                </a:solidFill>
              </a:defRPr>
            </a:lvl2pPr>
            <a:lvl3pPr marL="896341" indent="0">
              <a:buNone/>
              <a:defRPr/>
            </a:lvl3pPr>
            <a:lvl4pPr marL="1344513" indent="0">
              <a:buNone/>
              <a:defRPr/>
            </a:lvl4pPr>
            <a:lvl5pPr marL="1792682" indent="0">
              <a:buNone/>
              <a:defRPr/>
            </a:lvl5pPr>
          </a:lstStyle>
          <a:p>
            <a:pPr marL="0" marR="0" lvl="0" indent="0" algn="l" defTabSz="1828643"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560214" marR="0" lvl="1" indent="-560214" algn="l" defTabSz="1828643" rtl="0" eaLnBrk="1" fontAlgn="auto" latinLnBrk="0" hangingPunct="1">
              <a:lnSpc>
                <a:spcPts val="3530"/>
              </a:lnSpc>
              <a:spcBef>
                <a:spcPts val="26"/>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16279633" y="6302779"/>
            <a:ext cx="7243763" cy="5356402"/>
          </a:xfrm>
        </p:spPr>
        <p:txBody>
          <a:bodyPr lIns="0" tIns="0" rIns="0" bIns="0"/>
          <a:lstStyle>
            <a:lvl1pPr marL="0" indent="0">
              <a:lnSpc>
                <a:spcPts val="3530"/>
              </a:lnSpc>
              <a:spcBef>
                <a:spcPts val="1764"/>
              </a:spcBef>
              <a:buNone/>
              <a:defRPr lang="en-US" sz="2744" b="1" kern="1200" spc="0" baseline="0" dirty="0">
                <a:solidFill>
                  <a:schemeClr val="accent1"/>
                </a:solidFill>
                <a:latin typeface="+mn-lt"/>
                <a:ea typeface="+mn-ea"/>
                <a:cs typeface="+mn-cs"/>
              </a:defRPr>
            </a:lvl1pPr>
            <a:lvl2pPr marL="560214" marR="0" indent="-560214" algn="l" defTabSz="1828643" rtl="0" eaLnBrk="1" fontAlgn="auto" latinLnBrk="0" hangingPunct="1">
              <a:lnSpc>
                <a:spcPts val="3530"/>
              </a:lnSpc>
              <a:spcBef>
                <a:spcPts val="882"/>
              </a:spcBef>
              <a:spcAft>
                <a:spcPts val="0"/>
              </a:spcAft>
              <a:buClrTx/>
              <a:buSzPct val="90000"/>
              <a:buFont typeface="Arial" panose="020B0604020202020204" pitchFamily="34" charset="0"/>
              <a:buChar char="•"/>
              <a:tabLst/>
              <a:defRPr sz="2744">
                <a:solidFill>
                  <a:schemeClr val="tx1"/>
                </a:solidFill>
              </a:defRPr>
            </a:lvl2pPr>
            <a:lvl3pPr marL="896341" indent="0">
              <a:buNone/>
              <a:defRPr/>
            </a:lvl3pPr>
            <a:lvl4pPr marL="1344513" indent="0">
              <a:buNone/>
              <a:defRPr/>
            </a:lvl4pPr>
            <a:lvl5pPr marL="1792682" indent="0">
              <a:buNone/>
              <a:defRPr/>
            </a:lvl5pPr>
          </a:lstStyle>
          <a:p>
            <a:pPr marL="0" marR="0" lvl="0" indent="0" algn="l" defTabSz="1828643"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560214" marR="0" lvl="1" indent="-560214" algn="l" defTabSz="1828643" rtl="0" eaLnBrk="1" fontAlgn="auto" latinLnBrk="0" hangingPunct="1">
              <a:lnSpc>
                <a:spcPts val="3530"/>
              </a:lnSpc>
              <a:spcBef>
                <a:spcPts val="26"/>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360277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1176449" y="995083"/>
            <a:ext cx="22035606" cy="861774"/>
          </a:xfrm>
        </p:spPr>
        <p:txBody>
          <a:bodyPr/>
          <a:lstStyle>
            <a:lvl1pPr>
              <a:defRPr sz="56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449" y="2873377"/>
            <a:ext cx="22035606" cy="3816430"/>
          </a:xfrm>
        </p:spPr>
        <p:txBody>
          <a:bodyPr/>
          <a:lstStyle>
            <a:lvl1pPr marL="0" indent="0">
              <a:buNone/>
              <a:defRPr sz="5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071"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156"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045"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889"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1168326" y="12912918"/>
            <a:ext cx="22048941" cy="215708"/>
          </a:xfrm>
          <a:prstGeom prst="rect">
            <a:avLst/>
          </a:prstGeom>
        </p:spPr>
        <p:txBody>
          <a:bodyPr/>
          <a:lstStyle>
            <a:lvl1pPr>
              <a:defRPr sz="16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8609014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14" name="CuadroTexto 10">
            <a:extLst>
              <a:ext uri="{FF2B5EF4-FFF2-40B4-BE49-F238E27FC236}">
                <a16:creationId xmlns:a16="http://schemas.microsoft.com/office/drawing/2014/main" id="{A083BF0E-60F6-274D-925A-A3A8BBEA4A59}"/>
              </a:ext>
            </a:extLst>
          </p:cNvPr>
          <p:cNvSpPr txBox="1"/>
          <p:nvPr userDrawn="1"/>
        </p:nvSpPr>
        <p:spPr>
          <a:xfrm>
            <a:off x="9174640" y="9211559"/>
            <a:ext cx="5722582" cy="646331"/>
          </a:xfrm>
          <a:prstGeom prst="rect">
            <a:avLst/>
          </a:prstGeom>
          <a:noFill/>
        </p:spPr>
        <p:txBody>
          <a:bodyPr wrap="square" rtlCol="0">
            <a:spAutoFit/>
          </a:bodyPr>
          <a:lstStyle/>
          <a:p>
            <a:pPr algn="ctr"/>
            <a:r>
              <a:rPr lang="es-ES" sz="3600" b="1" i="0">
                <a:solidFill>
                  <a:srgbClr val="17202D"/>
                </a:solidFill>
                <a:latin typeface="Calibri" panose="020F0502020204030204" pitchFamily="34" charset="0"/>
                <a:cs typeface="Calibri" panose="020F0502020204030204" pitchFamily="34" charset="0"/>
              </a:rPr>
              <a:t>SPONSORS</a:t>
            </a:r>
          </a:p>
        </p:txBody>
      </p:sp>
      <p:pic>
        <p:nvPicPr>
          <p:cNvPr id="16" name="Imagen 15" descr="Imagen que contiene dibujo&#10;&#10;Descripción generada automáticamente">
            <a:extLst>
              <a:ext uri="{FF2B5EF4-FFF2-40B4-BE49-F238E27FC236}">
                <a16:creationId xmlns:a16="http://schemas.microsoft.com/office/drawing/2014/main" id="{1AF44FF0-4DF6-42B4-9497-736CEA606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1913" y="10497089"/>
            <a:ext cx="3384741" cy="1121703"/>
          </a:xfrm>
          <a:prstGeom prst="rect">
            <a:avLst/>
          </a:prstGeom>
        </p:spPr>
      </p:pic>
      <p:pic>
        <p:nvPicPr>
          <p:cNvPr id="17" name="Gráfico 16">
            <a:extLst>
              <a:ext uri="{FF2B5EF4-FFF2-40B4-BE49-F238E27FC236}">
                <a16:creationId xmlns:a16="http://schemas.microsoft.com/office/drawing/2014/main" id="{4C32620E-5C24-4F75-AE41-2D7BC5070B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05840" y="10497089"/>
            <a:ext cx="2761029" cy="1012377"/>
          </a:xfrm>
          <a:prstGeom prst="rect">
            <a:avLst/>
          </a:prstGeom>
        </p:spPr>
      </p:pic>
      <p:pic>
        <p:nvPicPr>
          <p:cNvPr id="20" name="Gráfico 19">
            <a:extLst>
              <a:ext uri="{FF2B5EF4-FFF2-40B4-BE49-F238E27FC236}">
                <a16:creationId xmlns:a16="http://schemas.microsoft.com/office/drawing/2014/main" id="{D7DC1C49-29ED-46D3-851A-982468F23E4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9416180" y="2097208"/>
            <a:ext cx="4865195" cy="6258870"/>
          </a:xfrm>
          <a:prstGeom prst="rect">
            <a:avLst/>
          </a:prstGeom>
        </p:spPr>
      </p:pic>
      <p:sp>
        <p:nvSpPr>
          <p:cNvPr id="23" name="Rectángulo 22">
            <a:extLst>
              <a:ext uri="{FF2B5EF4-FFF2-40B4-BE49-F238E27FC236}">
                <a16:creationId xmlns:a16="http://schemas.microsoft.com/office/drawing/2014/main" id="{F18F32CE-6011-41DC-9E58-7E05B67B2425}"/>
              </a:ext>
            </a:extLst>
          </p:cNvPr>
          <p:cNvSpPr/>
          <p:nvPr userDrawn="1"/>
        </p:nvSpPr>
        <p:spPr>
          <a:xfrm>
            <a:off x="10135055" y="9962061"/>
            <a:ext cx="3732740" cy="108189"/>
          </a:xfrm>
          <a:prstGeom prst="rect">
            <a:avLst/>
          </a:prstGeom>
          <a:solidFill>
            <a:srgbClr val="F6D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  </a:t>
            </a:r>
          </a:p>
        </p:txBody>
      </p:sp>
      <p:pic>
        <p:nvPicPr>
          <p:cNvPr id="3" name="Imagen 2">
            <a:extLst>
              <a:ext uri="{FF2B5EF4-FFF2-40B4-BE49-F238E27FC236}">
                <a16:creationId xmlns:a16="http://schemas.microsoft.com/office/drawing/2014/main" id="{BBA3F5A3-85BA-DB43-86E2-7524D6A5F39D}"/>
              </a:ext>
            </a:extLst>
          </p:cNvPr>
          <p:cNvPicPr>
            <a:picLocks noChangeAspect="1"/>
          </p:cNvPicPr>
          <p:nvPr userDrawn="1"/>
        </p:nvPicPr>
        <p:blipFill>
          <a:blip r:embed="rId6"/>
          <a:stretch>
            <a:fillRect/>
          </a:stretch>
        </p:blipFill>
        <p:spPr>
          <a:xfrm>
            <a:off x="19036615" y="534625"/>
            <a:ext cx="4610100" cy="1104900"/>
          </a:xfrm>
          <a:prstGeom prst="rect">
            <a:avLst/>
          </a:prstGeom>
        </p:spPr>
      </p:pic>
      <p:pic>
        <p:nvPicPr>
          <p:cNvPr id="1026" name="Picture 2" descr="Beezy – creowo">
            <a:extLst>
              <a:ext uri="{FF2B5EF4-FFF2-40B4-BE49-F238E27FC236}">
                <a16:creationId xmlns:a16="http://schemas.microsoft.com/office/drawing/2014/main" id="{38EAE3E4-EF1C-DF43-BCF3-C6B072A4B5A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041698" y="10657503"/>
            <a:ext cx="3271979" cy="851963"/>
          </a:xfrm>
          <a:prstGeom prst="rect">
            <a:avLst/>
          </a:prstGeom>
          <a:noFill/>
          <a:extLst>
            <a:ext uri="{909E8E84-426E-40DD-AFC4-6F175D3DCCD1}">
              <a14:hiddenFill xmlns:a14="http://schemas.microsoft.com/office/drawing/2010/main">
                <a:solidFill>
                  <a:srgbClr val="FFFFFF"/>
                </a:solidFill>
              </a14:hiddenFill>
            </a:ext>
          </a:extLst>
        </p:spPr>
      </p:pic>
      <p:pic>
        <p:nvPicPr>
          <p:cNvPr id="13" name="Gráfico 12">
            <a:extLst>
              <a:ext uri="{FF2B5EF4-FFF2-40B4-BE49-F238E27FC236}">
                <a16:creationId xmlns:a16="http://schemas.microsoft.com/office/drawing/2014/main" id="{B505E961-EF66-A743-9E1D-C28DF5B81195}"/>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08721" y="10281042"/>
            <a:ext cx="3490845" cy="1228424"/>
          </a:xfrm>
          <a:prstGeom prst="rect">
            <a:avLst/>
          </a:prstGeom>
        </p:spPr>
      </p:pic>
      <p:pic>
        <p:nvPicPr>
          <p:cNvPr id="4" name="Imagen 3" descr="Imagen que contiene firmar, dibujo, alimentos, gente&#10;&#10;Descripción generada automáticamente">
            <a:extLst>
              <a:ext uri="{FF2B5EF4-FFF2-40B4-BE49-F238E27FC236}">
                <a16:creationId xmlns:a16="http://schemas.microsoft.com/office/drawing/2014/main" id="{BA17D366-3D90-5246-BEF6-5C19FBCBCBE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794610" y="10733146"/>
            <a:ext cx="3490845" cy="885646"/>
          </a:xfrm>
          <a:prstGeom prst="rect">
            <a:avLst/>
          </a:prstGeom>
        </p:spPr>
      </p:pic>
    </p:spTree>
    <p:extLst>
      <p:ext uri="{BB962C8B-B14F-4D97-AF65-F5344CB8AC3E}">
        <p14:creationId xmlns:p14="http://schemas.microsoft.com/office/powerpoint/2010/main" val="1312314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1663592" y="7278932"/>
            <a:ext cx="21029831" cy="1846020"/>
          </a:xfrm>
          <a:prstGeom prst="rect">
            <a:avLst/>
          </a:prstGeom>
        </p:spPr>
        <p:txBody>
          <a:bodyPr anchor="b"/>
          <a:lstStyle>
            <a:lvl1pPr>
              <a:defRPr sz="11995"/>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1663592" y="9178928"/>
            <a:ext cx="21029831" cy="738664"/>
          </a:xfrm>
          <a:prstGeom prst="rect">
            <a:avLst/>
          </a:prstGeom>
        </p:spPr>
        <p:txBody>
          <a:bodyPr/>
          <a:lstStyle>
            <a:lvl1pPr marL="0" indent="0">
              <a:buNone/>
              <a:defRPr sz="4800">
                <a:solidFill>
                  <a:schemeClr val="tx1">
                    <a:lumMod val="20000"/>
                    <a:lumOff val="80000"/>
                  </a:schemeClr>
                </a:solidFill>
              </a:defRPr>
            </a:lvl1pPr>
            <a:lvl2pPr marL="914178" indent="0">
              <a:buNone/>
              <a:defRPr sz="4000">
                <a:solidFill>
                  <a:schemeClr val="tx1">
                    <a:tint val="75000"/>
                  </a:schemeClr>
                </a:solidFill>
              </a:defRPr>
            </a:lvl2pPr>
            <a:lvl3pPr marL="1828359" indent="0">
              <a:buNone/>
              <a:defRPr sz="3600">
                <a:solidFill>
                  <a:schemeClr val="tx1">
                    <a:tint val="75000"/>
                  </a:schemeClr>
                </a:solidFill>
              </a:defRPr>
            </a:lvl3pPr>
            <a:lvl4pPr marL="2742537" indent="0">
              <a:buNone/>
              <a:defRPr sz="3200">
                <a:solidFill>
                  <a:schemeClr val="tx1">
                    <a:tint val="75000"/>
                  </a:schemeClr>
                </a:solidFill>
              </a:defRPr>
            </a:lvl4pPr>
            <a:lvl5pPr marL="3656715" indent="0">
              <a:buNone/>
              <a:defRPr sz="3200">
                <a:solidFill>
                  <a:schemeClr val="tx1">
                    <a:tint val="75000"/>
                  </a:schemeClr>
                </a:solidFill>
              </a:defRPr>
            </a:lvl5pPr>
            <a:lvl6pPr marL="4570893" indent="0">
              <a:buNone/>
              <a:defRPr sz="3200">
                <a:solidFill>
                  <a:schemeClr val="tx1">
                    <a:tint val="75000"/>
                  </a:schemeClr>
                </a:solidFill>
              </a:defRPr>
            </a:lvl6pPr>
            <a:lvl7pPr marL="5485074" indent="0">
              <a:buNone/>
              <a:defRPr sz="3200">
                <a:solidFill>
                  <a:schemeClr val="tx1">
                    <a:tint val="75000"/>
                  </a:schemeClr>
                </a:solidFill>
              </a:defRPr>
            </a:lvl7pPr>
            <a:lvl8pPr marL="6399250" indent="0">
              <a:buNone/>
              <a:defRPr sz="3200">
                <a:solidFill>
                  <a:schemeClr val="tx1">
                    <a:tint val="75000"/>
                  </a:schemeClr>
                </a:solidFill>
              </a:defRPr>
            </a:lvl8pPr>
            <a:lvl9pPr marL="7313428"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11/22/20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941975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1176451" y="914400"/>
            <a:ext cx="15017003" cy="1107996"/>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1172707" y="3520027"/>
            <a:ext cx="10830813" cy="322549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12378903" y="3520027"/>
            <a:ext cx="10912720" cy="322549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05986"/>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449" y="1018310"/>
            <a:ext cx="22035606" cy="1107996"/>
          </a:xfrm>
        </p:spPr>
        <p:txBody>
          <a:bodyPr/>
          <a:lstStyle>
            <a:lvl1pPr>
              <a:defRPr sz="72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1168324" y="2870995"/>
            <a:ext cx="22035606" cy="2191370"/>
          </a:xfrm>
        </p:spPr>
        <p:txBody>
          <a:bodyPr/>
          <a:lstStyle>
            <a:lvl1pPr>
              <a:defRPr sz="5600">
                <a:solidFill>
                  <a:srgbClr val="000000"/>
                </a:solidFill>
                <a:latin typeface="+mn-lt"/>
              </a:defRPr>
            </a:lvl1pPr>
            <a:lvl2pPr>
              <a:defRPr sz="4000">
                <a:solidFill>
                  <a:srgbClr val="000000"/>
                </a:solidFill>
              </a:defRPr>
            </a:lvl2pPr>
            <a:lvl3pPr>
              <a:defRPr sz="3200">
                <a:solidFill>
                  <a:srgbClr val="000000"/>
                </a:solidFill>
              </a:defRPr>
            </a:lvl3pPr>
            <a:lvl4pPr>
              <a:defRPr sz="2400">
                <a:solidFill>
                  <a:srgbClr val="000000"/>
                </a:solidFill>
              </a:defRPr>
            </a:lvl4pPr>
            <a:lvl5pPr>
              <a:defRPr sz="2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1168326" y="12912918"/>
            <a:ext cx="22048941" cy="215708"/>
          </a:xfrm>
          <a:prstGeom prst="rect">
            <a:avLst/>
          </a:prstGeom>
        </p:spPr>
        <p:txBody>
          <a:bodyPr/>
          <a:lstStyle>
            <a:lvl1pPr>
              <a:defRPr sz="1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881589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Imagen 13">
            <a:extLst>
              <a:ext uri="{FF2B5EF4-FFF2-40B4-BE49-F238E27FC236}">
                <a16:creationId xmlns:a16="http://schemas.microsoft.com/office/drawing/2014/main" id="{009D0C4E-5CF4-5D4B-A47B-A4A805A27A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88940" y="10368337"/>
            <a:ext cx="900000" cy="900000"/>
          </a:xfrm>
          <a:prstGeom prst="rect">
            <a:avLst/>
          </a:prstGeom>
          <a:noFill/>
        </p:spPr>
      </p:pic>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1104923" y="9781848"/>
            <a:ext cx="7066852" cy="715627"/>
          </a:xfrm>
        </p:spPr>
        <p:txBody>
          <a:bodyPr>
            <a:normAutofit/>
          </a:bodyPr>
          <a:lstStyle>
            <a:lvl1pPr marL="0" indent="0" algn="ctr">
              <a:buNone/>
              <a:defRPr sz="4200" b="1">
                <a:solidFill>
                  <a:schemeClr val="bg1"/>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1693222" y="3142768"/>
            <a:ext cx="5890254" cy="5887675"/>
          </a:xfrm>
          <a:prstGeom prst="ellipse">
            <a:avLst/>
          </a:prstGeom>
          <a:ln w="76200">
            <a:solidFill>
              <a:schemeClr val="bg1"/>
            </a:solidFill>
          </a:ln>
        </p:spPr>
        <p:txBody>
          <a:bodyPr/>
          <a:lstStyle/>
          <a:p>
            <a:endParaRPr lang="es-ES"/>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1104923" y="10964670"/>
            <a:ext cx="7066852" cy="674031"/>
          </a:xfrm>
        </p:spPr>
        <p:txBody>
          <a:bodyPr wrap="square">
            <a:spAutoFit/>
          </a:bodyPr>
          <a:lstStyle>
            <a:lvl1pPr marL="0" indent="0" algn="ctr">
              <a:buNone/>
              <a:defRPr sz="4200" b="1">
                <a:solidFill>
                  <a:schemeClr val="bg1"/>
                </a:solidFill>
              </a:defRPr>
            </a:lvl1pPr>
          </a:lstStyle>
          <a:p>
            <a:pPr lvl="0"/>
            <a:r>
              <a:rPr lang="en-US" dirty="0" err="1"/>
              <a:t>name@mail.com</a:t>
            </a:r>
            <a:endParaRPr lang="es-ES" dirty="0"/>
          </a:p>
        </p:txBody>
      </p:sp>
      <p:pic>
        <p:nvPicPr>
          <p:cNvPr id="15" name="Imagen 14">
            <a:extLst>
              <a:ext uri="{FF2B5EF4-FFF2-40B4-BE49-F238E27FC236}">
                <a16:creationId xmlns:a16="http://schemas.microsoft.com/office/drawing/2014/main" id="{6C8FD6AD-2052-BD48-BAB5-CE3A7A3B8694}"/>
              </a:ext>
            </a:extLst>
          </p:cNvPr>
          <p:cNvPicPr>
            <a:picLocks noChangeAspect="1"/>
          </p:cNvPicPr>
          <p:nvPr userDrawn="1"/>
        </p:nvPicPr>
        <p:blipFill>
          <a:blip r:embed="rId5"/>
          <a:stretch>
            <a:fillRect/>
          </a:stretch>
        </p:blipFill>
        <p:spPr>
          <a:xfrm>
            <a:off x="-1488940" y="11555017"/>
            <a:ext cx="900000" cy="900000"/>
          </a:xfrm>
          <a:prstGeom prst="rect">
            <a:avLst/>
          </a:prstGeom>
        </p:spPr>
      </p:pic>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9050948" y="6024384"/>
            <a:ext cx="13540765" cy="6307016"/>
          </a:xfrm>
        </p:spPr>
        <p:txBody>
          <a:bodyPr>
            <a:normAutofit/>
          </a:bodyPr>
          <a:lstStyle>
            <a:lvl1pPr marL="0" indent="0">
              <a:buNone/>
              <a:defRPr sz="4000" b="0" i="0">
                <a:solidFill>
                  <a:schemeClr val="bg1"/>
                </a:solidFill>
                <a:latin typeface="Calibri" panose="020F0502020204030204" pitchFamily="34" charset="0"/>
                <a:cs typeface="Calibri" panose="020F0502020204030204" pitchFamily="34" charset="0"/>
              </a:defRPr>
            </a:lvl1pPr>
            <a:lvl2pPr marL="914354" indent="0">
              <a:buNone/>
              <a:defRPr sz="3200" b="0" i="0">
                <a:latin typeface="Calibri" panose="020F0502020204030204" pitchFamily="34" charset="0"/>
                <a:cs typeface="Calibri" panose="020F0502020204030204" pitchFamily="34" charset="0"/>
              </a:defRPr>
            </a:lvl2pPr>
            <a:lvl3pPr marL="1828709" indent="0">
              <a:buNone/>
              <a:defRPr sz="3200" b="0" i="0">
                <a:latin typeface="Calibri" panose="020F0502020204030204" pitchFamily="34" charset="0"/>
                <a:cs typeface="Calibri" panose="020F0502020204030204" pitchFamily="34" charset="0"/>
              </a:defRPr>
            </a:lvl3pPr>
            <a:lvl4pPr marL="2743063" indent="0">
              <a:buNone/>
              <a:defRPr sz="3200" b="0" i="0">
                <a:latin typeface="Calibri" panose="020F0502020204030204" pitchFamily="34" charset="0"/>
                <a:cs typeface="Calibri" panose="020F0502020204030204" pitchFamily="34" charset="0"/>
              </a:defRPr>
            </a:lvl4pPr>
            <a:lvl5pPr marL="3657417" indent="0">
              <a:buNone/>
              <a:defRPr sz="32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9050948" y="3270738"/>
            <a:ext cx="13540765" cy="1229645"/>
          </a:xfrm>
        </p:spPr>
        <p:txBody>
          <a:bodyPr>
            <a:noAutofit/>
          </a:bodyPr>
          <a:lstStyle>
            <a:lvl1pPr marL="0" indent="0">
              <a:buNone/>
              <a:defRPr sz="9000" b="1"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9062672" y="4561254"/>
            <a:ext cx="13540765" cy="806638"/>
          </a:xfrm>
        </p:spPr>
        <p:txBody>
          <a:bodyPr>
            <a:noAutofit/>
          </a:bodyPr>
          <a:lstStyle>
            <a:lvl1pPr marL="0" indent="0">
              <a:buNone/>
              <a:defRPr sz="5400" b="0"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Tree>
    <p:extLst>
      <p:ext uri="{BB962C8B-B14F-4D97-AF65-F5344CB8AC3E}">
        <p14:creationId xmlns:p14="http://schemas.microsoft.com/office/powerpoint/2010/main" val="3188149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52B6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57741" y="2937955"/>
            <a:ext cx="11906568"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3" name="CuadroTexto 2">
            <a:extLst>
              <a:ext uri="{FF2B5EF4-FFF2-40B4-BE49-F238E27FC236}">
                <a16:creationId xmlns:a16="http://schemas.microsoft.com/office/drawing/2014/main" id="{FC2E84D5-48F2-B642-A634-A62FFE7FD1D5}"/>
              </a:ext>
            </a:extLst>
          </p:cNvPr>
          <p:cNvSpPr txBox="1"/>
          <p:nvPr userDrawn="1"/>
        </p:nvSpPr>
        <p:spPr>
          <a:xfrm>
            <a:off x="20401005" y="1272746"/>
            <a:ext cx="184731" cy="646331"/>
          </a:xfrm>
          <a:prstGeom prst="rect">
            <a:avLst/>
          </a:prstGeom>
          <a:noFill/>
        </p:spPr>
        <p:txBody>
          <a:bodyPr wrap="none" rtlCol="0">
            <a:spAutoFit/>
          </a:bodyPr>
          <a:lstStyle/>
          <a:p>
            <a:endParaRPr lang="es-ES" dirty="0"/>
          </a:p>
        </p:txBody>
      </p:sp>
      <p:sp>
        <p:nvSpPr>
          <p:cNvPr id="8" name="CuadroTexto 7">
            <a:extLst>
              <a:ext uri="{FF2B5EF4-FFF2-40B4-BE49-F238E27FC236}">
                <a16:creationId xmlns:a16="http://schemas.microsoft.com/office/drawing/2014/main" id="{BCC15BF6-6013-3A4A-A368-47B57A2994BE}"/>
              </a:ext>
            </a:extLst>
          </p:cNvPr>
          <p:cNvSpPr txBox="1"/>
          <p:nvPr userDrawn="1"/>
        </p:nvSpPr>
        <p:spPr>
          <a:xfrm>
            <a:off x="21142411" y="284206"/>
            <a:ext cx="2853473" cy="646331"/>
          </a:xfrm>
          <a:prstGeom prst="rect">
            <a:avLst/>
          </a:prstGeom>
          <a:noFill/>
        </p:spPr>
        <p:txBody>
          <a:bodyPr wrap="none" rtlCol="0">
            <a:spAutoFit/>
          </a:bodyPr>
          <a:lstStyle/>
          <a:p>
            <a:r>
              <a:rPr lang="es-ES" b="1" dirty="0">
                <a:solidFill>
                  <a:schemeClr val="bg1"/>
                </a:solidFill>
              </a:rPr>
              <a:t>#</a:t>
            </a:r>
            <a:r>
              <a:rPr lang="es-ES" b="1" dirty="0" err="1">
                <a:solidFill>
                  <a:schemeClr val="bg1"/>
                </a:solidFill>
              </a:rPr>
              <a:t>MonkeyConf</a:t>
            </a:r>
            <a:endParaRPr lang="es-ES" b="1" dirty="0">
              <a:solidFill>
                <a:schemeClr val="bg1"/>
              </a:solidFill>
            </a:endParaRPr>
          </a:p>
        </p:txBody>
      </p:sp>
    </p:spTree>
    <p:extLst>
      <p:ext uri="{BB962C8B-B14F-4D97-AF65-F5344CB8AC3E}">
        <p14:creationId xmlns:p14="http://schemas.microsoft.com/office/powerpoint/2010/main" val="48675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Title">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7E0A1D-1D8B-402A-ABEB-D7EEABF9430B}"/>
              </a:ext>
            </a:extLst>
          </p:cNvPr>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rot="5400000">
            <a:off x="12682233" y="2015821"/>
            <a:ext cx="13718683" cy="968167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6" name="Title 1">
            <a:extLst>
              <a:ext uri="{FF2B5EF4-FFF2-40B4-BE49-F238E27FC236}">
                <a16:creationId xmlns:a16="http://schemas.microsoft.com/office/drawing/2014/main" id="{85BD089F-097C-9B46-BA5E-165265D1001A}"/>
              </a:ext>
            </a:extLst>
          </p:cNvPr>
          <p:cNvSpPr>
            <a:spLocks noGrp="1"/>
          </p:cNvSpPr>
          <p:nvPr>
            <p:ph type="ctrTitle" hasCustomPrompt="1"/>
          </p:nvPr>
        </p:nvSpPr>
        <p:spPr>
          <a:xfrm>
            <a:off x="1457741" y="2937955"/>
            <a:ext cx="11906568"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pic>
        <p:nvPicPr>
          <p:cNvPr id="2" name="Imagen 1">
            <a:extLst>
              <a:ext uri="{FF2B5EF4-FFF2-40B4-BE49-F238E27FC236}">
                <a16:creationId xmlns:a16="http://schemas.microsoft.com/office/drawing/2014/main" id="{6B500FA2-F632-214E-BC37-849FF9B73EE9}"/>
              </a:ext>
            </a:extLst>
          </p:cNvPr>
          <p:cNvPicPr>
            <a:picLocks noChangeAspect="1"/>
          </p:cNvPicPr>
          <p:nvPr userDrawn="1"/>
        </p:nvPicPr>
        <p:blipFill>
          <a:blip r:embed="rId3"/>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308320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itle 1">
            <a:extLst>
              <a:ext uri="{FF2B5EF4-FFF2-40B4-BE49-F238E27FC236}">
                <a16:creationId xmlns:a16="http://schemas.microsoft.com/office/drawing/2014/main" id="{B4C7B803-8CBC-5D4E-92A0-0CBDBD021AD6}"/>
              </a:ext>
            </a:extLst>
          </p:cNvPr>
          <p:cNvSpPr>
            <a:spLocks noGrp="1"/>
          </p:cNvSpPr>
          <p:nvPr>
            <p:ph type="ctrTitle" hasCustomPrompt="1"/>
          </p:nvPr>
        </p:nvSpPr>
        <p:spPr>
          <a:xfrm>
            <a:off x="1457741" y="2937955"/>
            <a:ext cx="9135497"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7" name="Title 1">
            <a:extLst>
              <a:ext uri="{FF2B5EF4-FFF2-40B4-BE49-F238E27FC236}">
                <a16:creationId xmlns:a16="http://schemas.microsoft.com/office/drawing/2014/main" id="{EF5F4AE6-FF19-4860-BD42-C7F26F735CD1}"/>
              </a:ext>
            </a:extLst>
          </p:cNvPr>
          <p:cNvSpPr txBox="1">
            <a:spLocks/>
          </p:cNvSpPr>
          <p:nvPr userDrawn="1"/>
        </p:nvSpPr>
        <p:spPr>
          <a:xfrm>
            <a:off x="13560724" y="2937956"/>
            <a:ext cx="9830481" cy="8172868"/>
          </a:xfrm>
          <a:prstGeom prst="rect">
            <a:avLst/>
          </a:prstGeom>
        </p:spPr>
        <p:txBody>
          <a:bodyPr vert="horz" lIns="91440" tIns="45720" rIns="91440" bIns="45720" rtlCol="0" anchor="t">
            <a:normAutofit/>
          </a:bodyPr>
          <a:lstStyle>
            <a:lvl1pPr algn="l" defTabSz="1828709" rtl="0" eaLnBrk="1" latinLnBrk="0" hangingPunct="1">
              <a:lnSpc>
                <a:spcPct val="90000"/>
              </a:lnSpc>
              <a:spcBef>
                <a:spcPct val="0"/>
              </a:spcBef>
              <a:buNone/>
              <a:defRPr sz="7200" b="1" kern="1200">
                <a:solidFill>
                  <a:schemeClr val="tx1"/>
                </a:solidFill>
                <a:latin typeface="+mn-lt"/>
                <a:ea typeface="+mj-ea"/>
                <a:cs typeface="+mj-cs"/>
              </a:defRPr>
            </a:lvl1pPr>
          </a:lstStyle>
          <a:p>
            <a:endParaRPr lang="en-US"/>
          </a:p>
        </p:txBody>
      </p:sp>
      <p:pic>
        <p:nvPicPr>
          <p:cNvPr id="2" name="Imagen 1">
            <a:extLst>
              <a:ext uri="{FF2B5EF4-FFF2-40B4-BE49-F238E27FC236}">
                <a16:creationId xmlns:a16="http://schemas.microsoft.com/office/drawing/2014/main" id="{781B1207-A3C8-1645-8591-8ADAF84EB0F5}"/>
              </a:ext>
            </a:extLst>
          </p:cNvPr>
          <p:cNvPicPr>
            <a:picLocks noChangeAspect="1"/>
          </p:cNvPicPr>
          <p:nvPr userDrawn="1"/>
        </p:nvPicPr>
        <p:blipFill>
          <a:blip r:embed="rId3"/>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5093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976000"/>
            <a:ext cx="18565384" cy="6654876"/>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1" name="Text Placeholder 13">
            <a:extLst>
              <a:ext uri="{FF2B5EF4-FFF2-40B4-BE49-F238E27FC236}">
                <a16:creationId xmlns:a16="http://schemas.microsoft.com/office/drawing/2014/main" id="{B841E858-A3E1-9349-85DD-D82B8F9FDE5F}"/>
              </a:ext>
            </a:extLst>
          </p:cNvPr>
          <p:cNvSpPr>
            <a:spLocks noGrp="1"/>
          </p:cNvSpPr>
          <p:nvPr>
            <p:ph type="body" sz="quarter" idx="13" hasCustomPrompt="1"/>
          </p:nvPr>
        </p:nvSpPr>
        <p:spPr>
          <a:xfrm>
            <a:off x="4140738" y="4841393"/>
            <a:ext cx="18565384" cy="801641"/>
          </a:xfrm>
        </p:spPr>
        <p:txBody>
          <a:bodyPr/>
          <a:lstStyle>
            <a:lvl1pPr marL="0" indent="0">
              <a:buNone/>
              <a:defRPr sz="5400" b="1"/>
            </a:lvl1pPr>
          </a:lstStyle>
          <a:p>
            <a:pPr lvl="0"/>
            <a:r>
              <a:rPr lang="en-US" dirty="0"/>
              <a:t>Subtitle</a:t>
            </a:r>
            <a:endParaRPr lang="es-ES" dirty="0"/>
          </a:p>
        </p:txBody>
      </p:sp>
      <p:pic>
        <p:nvPicPr>
          <p:cNvPr id="7" name="Imagen 6">
            <a:extLst>
              <a:ext uri="{FF2B5EF4-FFF2-40B4-BE49-F238E27FC236}">
                <a16:creationId xmlns:a16="http://schemas.microsoft.com/office/drawing/2014/main" id="{19C8761E-C49D-3E47-AF17-690935D6B5EF}"/>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3820412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9" y="5975660"/>
            <a:ext cx="9880062" cy="6378265"/>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4140738" y="4841393"/>
            <a:ext cx="10404995" cy="801641"/>
          </a:xfrm>
        </p:spPr>
        <p:txBody>
          <a:bodyPr/>
          <a:lstStyle>
            <a:lvl1pPr marL="0" indent="0">
              <a:buNone/>
              <a:defRPr sz="54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14986000" y="2162435"/>
            <a:ext cx="7606152" cy="10191750"/>
          </a:xfrm>
        </p:spPr>
        <p:txBody>
          <a:bodyPr/>
          <a:lstStyle/>
          <a:p>
            <a:endParaRPr lang="es-ES"/>
          </a:p>
        </p:txBody>
      </p:sp>
      <p:pic>
        <p:nvPicPr>
          <p:cNvPr id="7" name="Imagen 6">
            <a:extLst>
              <a:ext uri="{FF2B5EF4-FFF2-40B4-BE49-F238E27FC236}">
                <a16:creationId xmlns:a16="http://schemas.microsoft.com/office/drawing/2014/main" id="{4375C34A-AA45-D24A-A869-8D64F15581C6}"/>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185162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8565384"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22/11/20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pic>
        <p:nvPicPr>
          <p:cNvPr id="7" name="Imagen 6">
            <a:extLst>
              <a:ext uri="{FF2B5EF4-FFF2-40B4-BE49-F238E27FC236}">
                <a16:creationId xmlns:a16="http://schemas.microsoft.com/office/drawing/2014/main" id="{283E7B8D-2D25-A945-862C-D90724EF7011}"/>
              </a:ext>
            </a:extLst>
          </p:cNvPr>
          <p:cNvPicPr>
            <a:picLocks noChangeAspect="1"/>
          </p:cNvPicPr>
          <p:nvPr userDrawn="1"/>
        </p:nvPicPr>
        <p:blipFill>
          <a:blip r:embed="rId2"/>
          <a:stretch>
            <a:fillRect/>
          </a:stretch>
        </p:blipFill>
        <p:spPr>
          <a:xfrm>
            <a:off x="19036615" y="534625"/>
            <a:ext cx="4610100" cy="1104900"/>
          </a:xfrm>
          <a:prstGeom prst="rect">
            <a:avLst/>
          </a:prstGeom>
        </p:spPr>
      </p:pic>
    </p:spTree>
    <p:extLst>
      <p:ext uri="{BB962C8B-B14F-4D97-AF65-F5344CB8AC3E}">
        <p14:creationId xmlns:p14="http://schemas.microsoft.com/office/powerpoint/2010/main" val="106128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608335E2-14BF-F246-8200-622169DBE8EA}" type="datetimeFigureOut">
              <a:rPr lang="es-ES" smtClean="0"/>
              <a:t>22/11/20</a:t>
            </a:fld>
            <a:endParaRPr lang="es-ES"/>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D6D5E3BC-0B6F-0641-B503-95411F2D8869}" type="slidenum">
              <a:rPr lang="es-ES" smtClean="0"/>
              <a:t>‹Nº›</a:t>
            </a:fld>
            <a:endParaRPr lang="es-ES"/>
          </a:p>
        </p:txBody>
      </p:sp>
    </p:spTree>
    <p:extLst>
      <p:ext uri="{BB962C8B-B14F-4D97-AF65-F5344CB8AC3E}">
        <p14:creationId xmlns:p14="http://schemas.microsoft.com/office/powerpoint/2010/main" val="1472327351"/>
      </p:ext>
    </p:extLst>
  </p:cSld>
  <p:clrMap bg1="lt1" tx1="dk1" bg2="lt2" tx2="dk2" accent1="accent1" accent2="accent2" accent3="accent3" accent4="accent4" accent5="accent5" accent6="accent6" hlink="hlink" folHlink="folHlink"/>
  <p:sldLayoutIdLst>
    <p:sldLayoutId id="2147483673" r:id="rId1"/>
    <p:sldLayoutId id="2147483691" r:id="rId2"/>
    <p:sldLayoutId id="2147483684" r:id="rId3"/>
    <p:sldLayoutId id="2147483682" r:id="rId4"/>
    <p:sldLayoutId id="2147483690" r:id="rId5"/>
    <p:sldLayoutId id="2147483683" r:id="rId6"/>
    <p:sldLayoutId id="2147483687" r:id="rId7"/>
    <p:sldLayoutId id="2147483685" r:id="rId8"/>
    <p:sldLayoutId id="2147483688" r:id="rId9"/>
    <p:sldLayoutId id="2147483686" r:id="rId10"/>
    <p:sldLayoutId id="2147483678" r:id="rId11"/>
    <p:sldLayoutId id="2147483679" r:id="rId12"/>
    <p:sldLayoutId id="2147483674" r:id="rId13"/>
    <p:sldLayoutId id="2147483689"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E5BB34-F879-F24F-B5F0-665031D6B7C3}"/>
              </a:ext>
            </a:extLst>
          </p:cNvPr>
          <p:cNvSpPr>
            <a:spLocks noGrp="1"/>
          </p:cNvSpPr>
          <p:nvPr>
            <p:ph type="ctrTitle"/>
          </p:nvPr>
        </p:nvSpPr>
        <p:spPr/>
        <p:txBody>
          <a:bodyPr/>
          <a:lstStyle/>
          <a:p>
            <a:r>
              <a:rPr lang="es-ES" dirty="0"/>
              <a:t>.NET MAUI </a:t>
            </a:r>
            <a:r>
              <a:rPr lang="es-ES" dirty="0" err="1"/>
              <a:t>Handlers</a:t>
            </a:r>
            <a:endParaRPr lang="es-ES" dirty="0"/>
          </a:p>
        </p:txBody>
      </p:sp>
    </p:spTree>
    <p:extLst>
      <p:ext uri="{BB962C8B-B14F-4D97-AF65-F5344CB8AC3E}">
        <p14:creationId xmlns:p14="http://schemas.microsoft.com/office/powerpoint/2010/main" val="414225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2401532" y="5778723"/>
            <a:ext cx="18335006" cy="2172121"/>
          </a:xfrm>
        </p:spPr>
        <p:txBody>
          <a:bodyPr/>
          <a:lstStyle/>
          <a:p>
            <a:r>
              <a:rPr lang="en-US" sz="14115">
                <a:latin typeface="Segoe UI Semibold"/>
                <a:cs typeface="Segoe UI Semibold"/>
              </a:rPr>
              <a:t>¿Handlers?</a:t>
            </a:r>
            <a:endParaRPr lang="en-US" sz="14013">
              <a:cs typeface="Segoe UI"/>
            </a:endParaRPr>
          </a:p>
        </p:txBody>
      </p:sp>
      <p:pic>
        <p:nvPicPr>
          <p:cNvPr id="3" name="Graphic 5">
            <a:extLst>
              <a:ext uri="{FF2B5EF4-FFF2-40B4-BE49-F238E27FC236}">
                <a16:creationId xmlns:a16="http://schemas.microsoft.com/office/drawing/2014/main" id="{7CFA0770-C451-5048-94B9-B16ABCCA0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43351" y="7983238"/>
            <a:ext cx="4739569" cy="5732317"/>
          </a:xfrm>
          <a:prstGeom prst="rect">
            <a:avLst/>
          </a:prstGeom>
        </p:spPr>
      </p:pic>
    </p:spTree>
    <p:extLst>
      <p:ext uri="{BB962C8B-B14F-4D97-AF65-F5344CB8AC3E}">
        <p14:creationId xmlns:p14="http://schemas.microsoft.com/office/powerpoint/2010/main" val="38048337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9600" dirty="0"/>
              <a:t>.NET MAUI no </a:t>
            </a:r>
            <a:r>
              <a:rPr lang="en-US" sz="9600" dirty="0" err="1"/>
              <a:t>tiene</a:t>
            </a:r>
            <a:r>
              <a:rPr lang="en-US" sz="9600" dirty="0"/>
              <a:t> renderers</a:t>
            </a:r>
          </a:p>
        </p:txBody>
      </p:sp>
    </p:spTree>
    <p:extLst>
      <p:ext uri="{BB962C8B-B14F-4D97-AF65-F5344CB8AC3E}">
        <p14:creationId xmlns:p14="http://schemas.microsoft.com/office/powerpoint/2010/main" val="119863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A57-E5EA-7647-A7BA-9697EA9D7C30}"/>
              </a:ext>
            </a:extLst>
          </p:cNvPr>
          <p:cNvSpPr>
            <a:spLocks noGrp="1"/>
          </p:cNvSpPr>
          <p:nvPr>
            <p:ph type="title"/>
          </p:nvPr>
        </p:nvSpPr>
        <p:spPr/>
        <p:txBody>
          <a:bodyPr>
            <a:normAutofit/>
          </a:bodyPr>
          <a:lstStyle/>
          <a:p>
            <a:r>
              <a:rPr lang="en-US" sz="9600" dirty="0"/>
              <a:t>.NET MAUI </a:t>
            </a:r>
            <a:r>
              <a:rPr lang="en-US" sz="9600" dirty="0" err="1"/>
              <a:t>usa</a:t>
            </a:r>
            <a:r>
              <a:rPr lang="en-US" sz="9600" dirty="0"/>
              <a:t> handlers</a:t>
            </a:r>
          </a:p>
        </p:txBody>
      </p:sp>
    </p:spTree>
    <p:extLst>
      <p:ext uri="{BB962C8B-B14F-4D97-AF65-F5344CB8AC3E}">
        <p14:creationId xmlns:p14="http://schemas.microsoft.com/office/powerpoint/2010/main" val="87203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a:t>Glosario de términos	</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1176450" y="2874089"/>
            <a:ext cx="21732977" cy="8657114"/>
          </a:xfrm>
          <a:prstGeom prst="rect">
            <a:avLst/>
          </a:prstGeom>
          <a:noFill/>
        </p:spPr>
        <p:txBody>
          <a:bodyPr wrap="square" lIns="0" tIns="0" rIns="0" bIns="0" rtlCol="0">
            <a:spAutoFit/>
          </a:bodyPr>
          <a:lstStyle/>
          <a:p>
            <a:pPr marL="685766" indent="-685766">
              <a:lnSpc>
                <a:spcPct val="200000"/>
              </a:lnSpc>
              <a:buFont typeface="Arial" panose="020B0604020202020204" pitchFamily="34" charset="0"/>
              <a:buChar char="•"/>
            </a:pPr>
            <a:r>
              <a:rPr lang="es-ES" sz="4800" b="1" dirty="0">
                <a:gradFill>
                  <a:gsLst>
                    <a:gs pos="2917">
                      <a:schemeClr val="tx1"/>
                    </a:gs>
                    <a:gs pos="30000">
                      <a:schemeClr val="tx1"/>
                    </a:gs>
                  </a:gsLst>
                  <a:lin ang="5400000" scaled="0"/>
                </a:gradFill>
              </a:rPr>
              <a:t>Control: </a:t>
            </a:r>
            <a:r>
              <a:rPr lang="es-ES" sz="4800" dirty="0">
                <a:gradFill>
                  <a:gsLst>
                    <a:gs pos="2917">
                      <a:schemeClr val="tx1"/>
                    </a:gs>
                    <a:gs pos="30000">
                      <a:schemeClr val="tx1"/>
                    </a:gs>
                  </a:gsLst>
                  <a:lin ang="5400000" scaled="0"/>
                </a:gradFill>
              </a:rPr>
              <a:t>el elemento </a:t>
            </a:r>
            <a:r>
              <a:rPr lang="es-ES" sz="4800" dirty="0" err="1">
                <a:gradFill>
                  <a:gsLst>
                    <a:gs pos="2917">
                      <a:schemeClr val="tx1"/>
                    </a:gs>
                    <a:gs pos="30000">
                      <a:schemeClr val="tx1"/>
                    </a:gs>
                  </a:gsLst>
                  <a:lin ang="5400000" scaled="0"/>
                </a:gradFill>
              </a:rPr>
              <a:t>XPlat</a:t>
            </a:r>
            <a:r>
              <a:rPr lang="es-ES" sz="4800" dirty="0">
                <a:gradFill>
                  <a:gsLst>
                    <a:gs pos="2917">
                      <a:schemeClr val="tx1"/>
                    </a:gs>
                    <a:gs pos="30000">
                      <a:schemeClr val="tx1"/>
                    </a:gs>
                  </a:gsLst>
                  <a:lin ang="5400000" scaled="0"/>
                </a:gradFill>
              </a:rPr>
              <a:t> de la interfaz de usuario.</a:t>
            </a:r>
          </a:p>
          <a:p>
            <a:pPr marL="685766" indent="-685766">
              <a:lnSpc>
                <a:spcPct val="200000"/>
              </a:lnSpc>
              <a:buFont typeface="Arial" panose="020B0604020202020204" pitchFamily="34" charset="0"/>
              <a:buChar char="•"/>
            </a:pPr>
            <a:r>
              <a:rPr lang="es-ES" sz="4800" b="1" dirty="0" err="1">
                <a:gradFill>
                  <a:gsLst>
                    <a:gs pos="2917">
                      <a:schemeClr val="tx1"/>
                    </a:gs>
                    <a:gs pos="30000">
                      <a:schemeClr val="tx1"/>
                    </a:gs>
                  </a:gsLst>
                  <a:lin ang="5400000" scaled="0"/>
                </a:gradFill>
              </a:rPr>
              <a:t>Renderer</a:t>
            </a:r>
            <a:r>
              <a:rPr lang="es-ES" sz="4800" b="1" dirty="0">
                <a:gradFill>
                  <a:gsLst>
                    <a:gs pos="2917">
                      <a:schemeClr val="tx1"/>
                    </a:gs>
                    <a:gs pos="30000">
                      <a:schemeClr val="tx1"/>
                    </a:gs>
                  </a:gsLst>
                  <a:lin ang="5400000" scaled="0"/>
                </a:gradFill>
              </a:rPr>
              <a:t>: </a:t>
            </a:r>
            <a:r>
              <a:rPr lang="es-ES" sz="4800" dirty="0">
                <a:gradFill>
                  <a:gsLst>
                    <a:gs pos="2917">
                      <a:schemeClr val="tx1"/>
                    </a:gs>
                    <a:gs pos="30000">
                      <a:schemeClr val="tx1"/>
                    </a:gs>
                  </a:gsLst>
                  <a:lin ang="5400000" scaled="0"/>
                </a:gradFill>
              </a:rPr>
              <a:t>la implementación de control en cada plataforma. Este término ya no se usa en .NET MAUI.</a:t>
            </a:r>
          </a:p>
          <a:p>
            <a:pPr marL="685766" indent="-685766">
              <a:lnSpc>
                <a:spcPct val="200000"/>
              </a:lnSpc>
              <a:buFont typeface="Arial" panose="020B0604020202020204" pitchFamily="34" charset="0"/>
              <a:buChar char="•"/>
            </a:pPr>
            <a:r>
              <a:rPr lang="es-ES" sz="4800" b="1" dirty="0" err="1">
                <a:gradFill>
                  <a:gsLst>
                    <a:gs pos="2917">
                      <a:schemeClr val="tx1"/>
                    </a:gs>
                    <a:gs pos="30000">
                      <a:schemeClr val="tx1"/>
                    </a:gs>
                  </a:gsLst>
                  <a:lin ang="5400000" scaled="0"/>
                </a:gradFill>
              </a:rPr>
              <a:t>Mapper</a:t>
            </a:r>
            <a:r>
              <a:rPr lang="es-ES" sz="4800" b="1" dirty="0">
                <a:gradFill>
                  <a:gsLst>
                    <a:gs pos="2917">
                      <a:schemeClr val="tx1"/>
                    </a:gs>
                    <a:gs pos="30000">
                      <a:schemeClr val="tx1"/>
                    </a:gs>
                  </a:gsLst>
                  <a:lin ang="5400000" scaled="0"/>
                </a:gradFill>
              </a:rPr>
              <a:t>: </a:t>
            </a:r>
            <a:r>
              <a:rPr lang="es-ES" sz="4800" dirty="0">
                <a:gradFill>
                  <a:gsLst>
                    <a:gs pos="2917">
                      <a:schemeClr val="tx1"/>
                    </a:gs>
                    <a:gs pos="30000">
                      <a:schemeClr val="tx1"/>
                    </a:gs>
                  </a:gsLst>
                  <a:lin ang="5400000" scaled="0"/>
                </a:gradFill>
              </a:rPr>
              <a:t>un diccionario que asigna la API de </a:t>
            </a:r>
            <a:r>
              <a:rPr lang="es-ES" sz="4800" dirty="0" err="1">
                <a:gradFill>
                  <a:gsLst>
                    <a:gs pos="2917">
                      <a:schemeClr val="tx1"/>
                    </a:gs>
                    <a:gs pos="30000">
                      <a:schemeClr val="tx1"/>
                    </a:gs>
                  </a:gsLst>
                  <a:lin ang="5400000" scaled="0"/>
                </a:gradFill>
              </a:rPr>
              <a:t>xPlat</a:t>
            </a:r>
            <a:r>
              <a:rPr lang="es-ES" sz="4800" dirty="0">
                <a:gradFill>
                  <a:gsLst>
                    <a:gs pos="2917">
                      <a:schemeClr val="tx1"/>
                    </a:gs>
                    <a:gs pos="30000">
                      <a:schemeClr val="tx1"/>
                    </a:gs>
                  </a:gsLst>
                  <a:lin ang="5400000" scaled="0"/>
                </a:gradFill>
              </a:rPr>
              <a:t> a la API de la plataforma.</a:t>
            </a:r>
          </a:p>
          <a:p>
            <a:pPr marL="685766" indent="-685766">
              <a:lnSpc>
                <a:spcPct val="200000"/>
              </a:lnSpc>
              <a:buFont typeface="Arial" panose="020B0604020202020204" pitchFamily="34" charset="0"/>
              <a:buChar char="•"/>
            </a:pPr>
            <a:r>
              <a:rPr lang="es-ES" sz="4800" b="1" dirty="0" err="1">
                <a:gradFill>
                  <a:gsLst>
                    <a:gs pos="2917">
                      <a:schemeClr val="tx1"/>
                    </a:gs>
                    <a:gs pos="30000">
                      <a:schemeClr val="tx1"/>
                    </a:gs>
                  </a:gsLst>
                  <a:lin ang="5400000" scaled="0"/>
                </a:gradFill>
              </a:rPr>
              <a:t>Handler</a:t>
            </a:r>
            <a:r>
              <a:rPr lang="es-ES" sz="4800" b="1" dirty="0">
                <a:gradFill>
                  <a:gsLst>
                    <a:gs pos="2917">
                      <a:schemeClr val="tx1"/>
                    </a:gs>
                    <a:gs pos="30000">
                      <a:schemeClr val="tx1"/>
                    </a:gs>
                  </a:gsLst>
                  <a:lin ang="5400000" scaled="0"/>
                </a:gradFill>
              </a:rPr>
              <a:t> </a:t>
            </a:r>
            <a:r>
              <a:rPr lang="es-ES" sz="4800" dirty="0">
                <a:gradFill>
                  <a:gsLst>
                    <a:gs pos="2917">
                      <a:schemeClr val="tx1"/>
                    </a:gs>
                    <a:gs pos="30000">
                      <a:schemeClr val="tx1"/>
                    </a:gs>
                  </a:gsLst>
                  <a:lin ang="5400000" scaled="0"/>
                </a:gradFill>
              </a:rPr>
              <a:t>- Responsable de aplicar la solicitud de cambios </a:t>
            </a:r>
            <a:r>
              <a:rPr lang="es-ES" sz="4800" dirty="0" err="1">
                <a:gradFill>
                  <a:gsLst>
                    <a:gs pos="2917">
                      <a:schemeClr val="tx1"/>
                    </a:gs>
                    <a:gs pos="30000">
                      <a:schemeClr val="tx1"/>
                    </a:gs>
                  </a:gsLst>
                  <a:lin ang="5400000" scaled="0"/>
                </a:gradFill>
              </a:rPr>
              <a:t>Xplat</a:t>
            </a:r>
            <a:r>
              <a:rPr lang="es-ES" sz="4800" dirty="0">
                <a:gradFill>
                  <a:gsLst>
                    <a:gs pos="2917">
                      <a:schemeClr val="tx1"/>
                    </a:gs>
                    <a:gs pos="30000">
                      <a:schemeClr val="tx1"/>
                    </a:gs>
                  </a:gsLst>
                  <a:lin ang="5400000" scaled="0"/>
                </a:gradFill>
              </a:rPr>
              <a:t> para los controles de la plataforma.</a:t>
            </a:r>
          </a:p>
        </p:txBody>
      </p:sp>
    </p:spTree>
    <p:extLst>
      <p:ext uri="{BB962C8B-B14F-4D97-AF65-F5344CB8AC3E}">
        <p14:creationId xmlns:p14="http://schemas.microsoft.com/office/powerpoint/2010/main" val="19267091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72B57-4C1C-4A94-A16D-5EE20FBB71E6}"/>
              </a:ext>
            </a:extLst>
          </p:cNvPr>
          <p:cNvSpPr>
            <a:spLocks noGrp="1"/>
          </p:cNvSpPr>
          <p:nvPr>
            <p:ph type="title"/>
          </p:nvPr>
        </p:nvSpPr>
        <p:spPr>
          <a:xfrm>
            <a:off x="1176449" y="995464"/>
            <a:ext cx="22035605" cy="1107924"/>
          </a:xfrm>
        </p:spPr>
        <p:txBody>
          <a:bodyPr>
            <a:normAutofit fontScale="90000"/>
          </a:bodyPr>
          <a:lstStyle/>
          <a:p>
            <a:r>
              <a:rPr lang="en-US" dirty="0"/>
              <a:t>¿</a:t>
            </a:r>
            <a:r>
              <a:rPr lang="en-US" dirty="0" err="1"/>
              <a:t>Cuáles</a:t>
            </a:r>
            <a:r>
              <a:rPr lang="en-US" dirty="0"/>
              <a:t> son los </a:t>
            </a:r>
            <a:r>
              <a:rPr lang="en-US" dirty="0" err="1"/>
              <a:t>problemas</a:t>
            </a:r>
            <a:r>
              <a:rPr lang="en-US" dirty="0"/>
              <a:t> de </a:t>
            </a:r>
            <a:r>
              <a:rPr lang="en-US" dirty="0" err="1"/>
              <a:t>arquitectura</a:t>
            </a:r>
            <a:r>
              <a:rPr lang="en-US" dirty="0"/>
              <a:t> de </a:t>
            </a:r>
            <a:r>
              <a:rPr lang="en-US" dirty="0" err="1"/>
              <a:t>Xamarin.Forms</a:t>
            </a:r>
            <a:r>
              <a:rPr lang="en-US" dirty="0"/>
              <a:t>?</a:t>
            </a:r>
          </a:p>
        </p:txBody>
      </p:sp>
      <p:sp>
        <p:nvSpPr>
          <p:cNvPr id="6" name="Rectangle 5">
            <a:extLst>
              <a:ext uri="{FF2B5EF4-FFF2-40B4-BE49-F238E27FC236}">
                <a16:creationId xmlns:a16="http://schemas.microsoft.com/office/drawing/2014/main" id="{A8EC6C52-9927-4A5D-B5EF-750ACC6EF732}"/>
              </a:ext>
            </a:extLst>
          </p:cNvPr>
          <p:cNvSpPr/>
          <p:nvPr/>
        </p:nvSpPr>
        <p:spPr bwMode="auto">
          <a:xfrm>
            <a:off x="8401071" y="3891833"/>
            <a:ext cx="5866262" cy="11079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Xamarin.Forms.Button</a:t>
            </a:r>
            <a:endParaRPr lang="en-US" sz="4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2C6BB79C-74F4-4302-8C99-82EBC8392478}"/>
              </a:ext>
            </a:extLst>
          </p:cNvPr>
          <p:cNvSpPr/>
          <p:nvPr/>
        </p:nvSpPr>
        <p:spPr bwMode="auto">
          <a:xfrm>
            <a:off x="2290882" y="3891833"/>
            <a:ext cx="4725598"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ButtonRenderer</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3DE07D62-6D29-41C5-9A16-832006391D17}"/>
              </a:ext>
            </a:extLst>
          </p:cNvPr>
          <p:cNvCxnSpPr>
            <a:stCxn id="7" idx="3"/>
            <a:endCxn id="6" idx="1"/>
          </p:cNvCxnSpPr>
          <p:nvPr/>
        </p:nvCxnSpPr>
        <p:spPr>
          <a:xfrm>
            <a:off x="7016480" y="4445795"/>
            <a:ext cx="138459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444327F3-1D68-4EC6-B760-FCFEB5739636}"/>
              </a:ext>
            </a:extLst>
          </p:cNvPr>
          <p:cNvSpPr txBox="1">
            <a:spLocks/>
          </p:cNvSpPr>
          <p:nvPr/>
        </p:nvSpPr>
        <p:spPr>
          <a:xfrm>
            <a:off x="1731768" y="2309412"/>
            <a:ext cx="21414246" cy="9912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a:t>- Los Renderers </a:t>
            </a:r>
            <a:r>
              <a:rPr lang="en-US" sz="4800" dirty="0" err="1"/>
              <a:t>estan</a:t>
            </a:r>
            <a:r>
              <a:rPr lang="en-US" sz="4800" dirty="0"/>
              <a:t> </a:t>
            </a:r>
            <a:r>
              <a:rPr lang="en-US" sz="4800" dirty="0" err="1"/>
              <a:t>muy</a:t>
            </a:r>
            <a:r>
              <a:rPr lang="en-US" sz="4800" dirty="0"/>
              <a:t> </a:t>
            </a:r>
            <a:r>
              <a:rPr lang="en-US" sz="4800" dirty="0" err="1"/>
              <a:t>acoplados</a:t>
            </a:r>
            <a:r>
              <a:rPr lang="en-US" sz="4800" dirty="0"/>
              <a:t> a </a:t>
            </a:r>
            <a:r>
              <a:rPr lang="en-US" sz="4800" dirty="0" err="1"/>
              <a:t>componentes</a:t>
            </a:r>
            <a:r>
              <a:rPr lang="en-US" sz="4800" dirty="0"/>
              <a:t> </a:t>
            </a:r>
            <a:r>
              <a:rPr lang="en-US" sz="4800" dirty="0" err="1"/>
              <a:t>Xamarin.Forms</a:t>
            </a:r>
            <a:r>
              <a:rPr lang="en-US" sz="4800" dirty="0"/>
              <a:t> </a:t>
            </a:r>
          </a:p>
          <a:p>
            <a:endParaRPr lang="en-US" sz="4000" dirty="0"/>
          </a:p>
        </p:txBody>
      </p:sp>
      <p:sp>
        <p:nvSpPr>
          <p:cNvPr id="26" name="TextBox 25">
            <a:extLst>
              <a:ext uri="{FF2B5EF4-FFF2-40B4-BE49-F238E27FC236}">
                <a16:creationId xmlns:a16="http://schemas.microsoft.com/office/drawing/2014/main" id="{0AF92950-0A85-46D2-B541-CD092DA07F2B}"/>
              </a:ext>
            </a:extLst>
          </p:cNvPr>
          <p:cNvSpPr txBox="1"/>
          <p:nvPr/>
        </p:nvSpPr>
        <p:spPr>
          <a:xfrm>
            <a:off x="1990788" y="7052844"/>
            <a:ext cx="21221266" cy="1754326"/>
          </a:xfrm>
          <a:prstGeom prst="rect">
            <a:avLst/>
          </a:prstGeom>
          <a:solidFill>
            <a:srgbClr val="4A0851"/>
          </a:solidFill>
        </p:spPr>
        <p:txBody>
          <a:bodyPr wrap="square">
            <a:spAutoFit/>
          </a:bodyPr>
          <a:lstStyle/>
          <a:p>
            <a:r>
              <a:rPr lang="en-US" dirty="0">
                <a:solidFill>
                  <a:schemeClr val="bg1"/>
                </a:solidFill>
                <a:latin typeface="SFMono-Regular"/>
              </a:rPr>
              <a:t>[assembly: </a:t>
            </a:r>
            <a:r>
              <a:rPr lang="en-US" dirty="0" err="1">
                <a:solidFill>
                  <a:schemeClr val="bg1"/>
                </a:solidFill>
                <a:latin typeface="SFMono-Regular"/>
              </a:rPr>
              <a:t>ExportRenderer</a:t>
            </a:r>
            <a:r>
              <a:rPr lang="en-US" dirty="0">
                <a:solidFill>
                  <a:schemeClr val="bg1"/>
                </a:solidFill>
                <a:latin typeface="SFMono-Regular"/>
              </a:rPr>
              <a:t> (</a:t>
            </a:r>
            <a:r>
              <a:rPr lang="en-US" dirty="0" err="1">
                <a:solidFill>
                  <a:schemeClr val="bg1"/>
                </a:solidFill>
                <a:latin typeface="SFMono-Regular"/>
              </a:rPr>
              <a:t>typeof</a:t>
            </a:r>
            <a:r>
              <a:rPr lang="en-US" dirty="0">
                <a:solidFill>
                  <a:schemeClr val="bg1"/>
                </a:solidFill>
                <a:latin typeface="SFMono-Regular"/>
              </a:rPr>
              <a:t>(</a:t>
            </a:r>
            <a:r>
              <a:rPr lang="en-US" dirty="0" err="1">
                <a:solidFill>
                  <a:schemeClr val="bg1"/>
                </a:solidFill>
                <a:latin typeface="SFMono-Regular"/>
              </a:rPr>
              <a:t>MyEntry</a:t>
            </a:r>
            <a:r>
              <a:rPr lang="en-US" dirty="0">
                <a:solidFill>
                  <a:schemeClr val="bg1"/>
                </a:solidFill>
                <a:latin typeface="SFMono-Regular"/>
              </a:rPr>
              <a:t>), </a:t>
            </a:r>
            <a:r>
              <a:rPr lang="en-US" dirty="0" err="1">
                <a:solidFill>
                  <a:schemeClr val="bg1"/>
                </a:solidFill>
                <a:latin typeface="SFMono-Regular"/>
              </a:rPr>
              <a:t>typeof</a:t>
            </a:r>
            <a:r>
              <a:rPr lang="en-US" dirty="0">
                <a:solidFill>
                  <a:schemeClr val="bg1"/>
                </a:solidFill>
                <a:latin typeface="SFMono-Regular"/>
              </a:rPr>
              <a:t>(</a:t>
            </a:r>
            <a:r>
              <a:rPr lang="en-US" dirty="0" err="1">
                <a:solidFill>
                  <a:schemeClr val="bg1"/>
                </a:solidFill>
                <a:latin typeface="SFMono-Regular"/>
              </a:rPr>
              <a:t>MyEntryRenderer</a:t>
            </a:r>
            <a:r>
              <a:rPr lang="en-US" dirty="0">
                <a:solidFill>
                  <a:schemeClr val="bg1"/>
                </a:solidFill>
                <a:latin typeface="SFMono-Regular"/>
              </a:rPr>
              <a:t>))] </a:t>
            </a:r>
          </a:p>
          <a:p>
            <a:r>
              <a:rPr lang="en-US" dirty="0">
                <a:solidFill>
                  <a:schemeClr val="bg1"/>
                </a:solidFill>
                <a:latin typeface="SFMono-Regular"/>
              </a:rPr>
              <a:t>namespace </a:t>
            </a:r>
            <a:r>
              <a:rPr lang="en-US" dirty="0" err="1">
                <a:solidFill>
                  <a:schemeClr val="bg1"/>
                </a:solidFill>
                <a:latin typeface="SFMono-Regular"/>
              </a:rPr>
              <a:t>CustomRenderer.iOS</a:t>
            </a:r>
            <a:r>
              <a:rPr lang="en-US" dirty="0">
                <a:solidFill>
                  <a:schemeClr val="bg1"/>
                </a:solidFill>
                <a:latin typeface="SFMono-Regular"/>
              </a:rPr>
              <a:t> { </a:t>
            </a:r>
          </a:p>
          <a:p>
            <a:r>
              <a:rPr lang="en-US" dirty="0">
                <a:solidFill>
                  <a:schemeClr val="bg1"/>
                </a:solidFill>
                <a:latin typeface="SFMono-Regular"/>
              </a:rPr>
              <a:t>	public class </a:t>
            </a:r>
            <a:r>
              <a:rPr lang="en-US" dirty="0" err="1">
                <a:solidFill>
                  <a:schemeClr val="bg1"/>
                </a:solidFill>
                <a:latin typeface="SFMono-Regular"/>
              </a:rPr>
              <a:t>MyEntryRenderer</a:t>
            </a:r>
            <a:r>
              <a:rPr lang="en-US" dirty="0">
                <a:solidFill>
                  <a:schemeClr val="bg1"/>
                </a:solidFill>
                <a:latin typeface="SFMono-Regular"/>
              </a:rPr>
              <a:t> : </a:t>
            </a:r>
            <a:r>
              <a:rPr lang="en-US" dirty="0" err="1">
                <a:solidFill>
                  <a:schemeClr val="bg1"/>
                </a:solidFill>
                <a:latin typeface="SFMono-Regular"/>
              </a:rPr>
              <a:t>EntryRenderer</a:t>
            </a:r>
            <a:endParaRPr lang="en-US" dirty="0">
              <a:solidFill>
                <a:schemeClr val="bg1"/>
              </a:solidFill>
            </a:endParaRPr>
          </a:p>
        </p:txBody>
      </p:sp>
      <p:sp>
        <p:nvSpPr>
          <p:cNvPr id="28" name="Text Placeholder 2">
            <a:extLst>
              <a:ext uri="{FF2B5EF4-FFF2-40B4-BE49-F238E27FC236}">
                <a16:creationId xmlns:a16="http://schemas.microsoft.com/office/drawing/2014/main" id="{FBAF3AA0-7A41-4DCE-BFA2-D1A901AD14D6}"/>
              </a:ext>
            </a:extLst>
          </p:cNvPr>
          <p:cNvSpPr txBox="1">
            <a:spLocks/>
          </p:cNvSpPr>
          <p:nvPr/>
        </p:nvSpPr>
        <p:spPr>
          <a:xfrm>
            <a:off x="1797806" y="5607464"/>
            <a:ext cx="21414247" cy="9912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a:t>- Assembly Scanning es </a:t>
            </a:r>
            <a:r>
              <a:rPr lang="en-US" sz="4800" dirty="0" err="1"/>
              <a:t>realmente</a:t>
            </a:r>
            <a:r>
              <a:rPr lang="en-US" sz="4800" dirty="0"/>
              <a:t> lento</a:t>
            </a:r>
            <a:endParaRPr lang="en-US" sz="4000" dirty="0"/>
          </a:p>
        </p:txBody>
      </p:sp>
      <p:pic>
        <p:nvPicPr>
          <p:cNvPr id="30" name="Picture 29">
            <a:extLst>
              <a:ext uri="{FF2B5EF4-FFF2-40B4-BE49-F238E27FC236}">
                <a16:creationId xmlns:a16="http://schemas.microsoft.com/office/drawing/2014/main" id="{33159D43-3739-40C9-BBD6-CD2CB6CB7F4A}"/>
              </a:ext>
            </a:extLst>
          </p:cNvPr>
          <p:cNvPicPr>
            <a:picLocks noChangeAspect="1"/>
          </p:cNvPicPr>
          <p:nvPr/>
        </p:nvPicPr>
        <p:blipFill>
          <a:blip r:embed="rId2"/>
          <a:stretch>
            <a:fillRect/>
          </a:stretch>
        </p:blipFill>
        <p:spPr>
          <a:xfrm>
            <a:off x="18675747" y="4628814"/>
            <a:ext cx="3704797" cy="2236228"/>
          </a:xfrm>
          <a:prstGeom prst="rect">
            <a:avLst/>
          </a:prstGeom>
        </p:spPr>
      </p:pic>
      <p:sp>
        <p:nvSpPr>
          <p:cNvPr id="32" name="Text Placeholder 2">
            <a:extLst>
              <a:ext uri="{FF2B5EF4-FFF2-40B4-BE49-F238E27FC236}">
                <a16:creationId xmlns:a16="http://schemas.microsoft.com/office/drawing/2014/main" id="{2BA63C7F-0814-4D76-9E01-6DE97DBFB28E}"/>
              </a:ext>
            </a:extLst>
          </p:cNvPr>
          <p:cNvSpPr txBox="1">
            <a:spLocks/>
          </p:cNvSpPr>
          <p:nvPr/>
        </p:nvSpPr>
        <p:spPr>
          <a:xfrm>
            <a:off x="1731766" y="9750342"/>
            <a:ext cx="21480288" cy="9912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a:t>- </a:t>
            </a:r>
            <a:r>
              <a:rPr lang="en-US" sz="4800" dirty="0" err="1"/>
              <a:t>Realmente</a:t>
            </a:r>
            <a:r>
              <a:rPr lang="en-US" sz="4800" dirty="0"/>
              <a:t> </a:t>
            </a:r>
            <a:r>
              <a:rPr lang="en-US" sz="4800" dirty="0" err="1"/>
              <a:t>dificil</a:t>
            </a:r>
            <a:r>
              <a:rPr lang="en-US" sz="4800" dirty="0"/>
              <a:t> de acceder a la </a:t>
            </a:r>
            <a:r>
              <a:rPr lang="en-US" sz="4800" dirty="0" err="1"/>
              <a:t>plataforma</a:t>
            </a:r>
            <a:r>
              <a:rPr lang="en-US" sz="4800" dirty="0"/>
              <a:t> </a:t>
            </a:r>
            <a:r>
              <a:rPr lang="en-US" sz="4800" dirty="0" err="1"/>
              <a:t>nativa</a:t>
            </a:r>
            <a:r>
              <a:rPr lang="en-US" sz="4800" dirty="0"/>
              <a:t> </a:t>
            </a:r>
            <a:r>
              <a:rPr lang="en-US" sz="4800" dirty="0" err="1"/>
              <a:t>desde</a:t>
            </a:r>
            <a:r>
              <a:rPr lang="en-US" sz="4800" dirty="0"/>
              <a:t> </a:t>
            </a:r>
            <a:r>
              <a:rPr lang="en-US" sz="4800" dirty="0" err="1"/>
              <a:t>código</a:t>
            </a:r>
            <a:r>
              <a:rPr lang="en-US" sz="4800" dirty="0"/>
              <a:t> </a:t>
            </a:r>
            <a:r>
              <a:rPr lang="en-US" sz="4800" dirty="0" err="1"/>
              <a:t>xplat</a:t>
            </a:r>
            <a:endParaRPr lang="en-US" sz="4800" dirty="0"/>
          </a:p>
        </p:txBody>
      </p:sp>
      <p:sp>
        <p:nvSpPr>
          <p:cNvPr id="36" name="TextBox 35">
            <a:extLst>
              <a:ext uri="{FF2B5EF4-FFF2-40B4-BE49-F238E27FC236}">
                <a16:creationId xmlns:a16="http://schemas.microsoft.com/office/drawing/2014/main" id="{9C20DD95-CF8A-4C9B-9A73-07A4EE956A81}"/>
              </a:ext>
            </a:extLst>
          </p:cNvPr>
          <p:cNvSpPr txBox="1"/>
          <p:nvPr/>
        </p:nvSpPr>
        <p:spPr>
          <a:xfrm>
            <a:off x="1990788" y="10873997"/>
            <a:ext cx="21221266" cy="1754326"/>
          </a:xfrm>
          <a:prstGeom prst="rect">
            <a:avLst/>
          </a:prstGeom>
          <a:solidFill>
            <a:srgbClr val="4A0851"/>
          </a:solidFill>
        </p:spPr>
        <p:txBody>
          <a:bodyPr wrap="square">
            <a:spAutoFit/>
          </a:bodyPr>
          <a:lstStyle/>
          <a:p>
            <a:r>
              <a:rPr lang="en-US">
                <a:solidFill>
                  <a:schemeClr val="bg1"/>
                </a:solidFill>
                <a:latin typeface="Consolas" panose="020B0609020204030204" pitchFamily="49" charset="0"/>
              </a:rPr>
              <a:t>using </a:t>
            </a:r>
            <a:r>
              <a:rPr lang="en-US" err="1">
                <a:solidFill>
                  <a:schemeClr val="bg1"/>
                </a:solidFill>
                <a:latin typeface="Consolas" panose="020B0609020204030204" pitchFamily="49" charset="0"/>
              </a:rPr>
              <a:t>Xamarin.Forms.PlatformConfiguration</a:t>
            </a:r>
            <a:r>
              <a:rPr lang="en-US">
                <a:solidFill>
                  <a:schemeClr val="bg1"/>
                </a:solidFill>
                <a:latin typeface="Consolas" panose="020B0609020204030204" pitchFamily="49" charset="0"/>
              </a:rPr>
              <a:t>;</a:t>
            </a:r>
          </a:p>
          <a:p>
            <a:r>
              <a:rPr lang="en-US">
                <a:solidFill>
                  <a:schemeClr val="bg1"/>
                </a:solidFill>
                <a:latin typeface="Consolas" panose="020B0609020204030204" pitchFamily="49" charset="0"/>
              </a:rPr>
              <a:t>using </a:t>
            </a:r>
            <a:r>
              <a:rPr lang="en-US" err="1">
                <a:solidFill>
                  <a:schemeClr val="bg1"/>
                </a:solidFill>
                <a:latin typeface="Consolas" panose="020B0609020204030204" pitchFamily="49" charset="0"/>
              </a:rPr>
              <a:t>Xamarin.Forms.PlatformConfiguration.iOSSpecific</a:t>
            </a:r>
            <a:r>
              <a:rPr lang="en-US">
                <a:solidFill>
                  <a:schemeClr val="bg1"/>
                </a:solidFill>
                <a:latin typeface="Consolas" panose="020B0609020204030204" pitchFamily="49" charset="0"/>
              </a:rPr>
              <a:t>;</a:t>
            </a:r>
          </a:p>
          <a:p>
            <a:r>
              <a:rPr lang="en-US" err="1">
                <a:solidFill>
                  <a:schemeClr val="bg1"/>
                </a:solidFill>
                <a:latin typeface="Consolas" panose="020B0609020204030204" pitchFamily="49" charset="0"/>
              </a:rPr>
              <a:t>boxView.On</a:t>
            </a:r>
            <a:r>
              <a:rPr lang="en-US">
                <a:solidFill>
                  <a:schemeClr val="bg1"/>
                </a:solidFill>
                <a:latin typeface="Consolas" panose="020B0609020204030204" pitchFamily="49" charset="0"/>
              </a:rPr>
              <a:t>&lt;iOS&gt;().</a:t>
            </a:r>
            <a:r>
              <a:rPr lang="en-US" err="1">
                <a:solidFill>
                  <a:schemeClr val="bg1"/>
                </a:solidFill>
                <a:latin typeface="Consolas" panose="020B0609020204030204" pitchFamily="49" charset="0"/>
              </a:rPr>
              <a:t>UseBlurEffect</a:t>
            </a:r>
            <a:r>
              <a:rPr lang="en-US">
                <a:solidFill>
                  <a:schemeClr val="bg1"/>
                </a:solidFill>
                <a:latin typeface="Consolas" panose="020B0609020204030204" pitchFamily="49" charset="0"/>
              </a:rPr>
              <a:t>(</a:t>
            </a:r>
            <a:r>
              <a:rPr lang="en-US" err="1">
                <a:solidFill>
                  <a:schemeClr val="bg1"/>
                </a:solidFill>
                <a:latin typeface="Consolas" panose="020B0609020204030204" pitchFamily="49" charset="0"/>
              </a:rPr>
              <a:t>BlurEffectStyle.ExtraLight</a:t>
            </a:r>
            <a:r>
              <a:rPr lang="en-US">
                <a:solidFill>
                  <a:schemeClr val="bg1"/>
                </a:solidFill>
                <a:latin typeface="Consolas" panose="020B0609020204030204" pitchFamily="49" charset="0"/>
              </a:rPr>
              <a:t>);</a:t>
            </a:r>
            <a:endParaRPr lang="en-US" sz="7200">
              <a:solidFill>
                <a:schemeClr val="bg1"/>
              </a:solidFill>
            </a:endParaRPr>
          </a:p>
        </p:txBody>
      </p:sp>
    </p:spTree>
    <p:extLst>
      <p:ext uri="{BB962C8B-B14F-4D97-AF65-F5344CB8AC3E}">
        <p14:creationId xmlns:p14="http://schemas.microsoft.com/office/powerpoint/2010/main" val="1249640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20000" fill="hold"/>
                                        <p:tgtEl>
                                          <p:spTgt spid="30"/>
                                        </p:tgtEl>
                                        <p:attrNameLst>
                                          <p:attrName>ppt_x</p:attrName>
                                        </p:attrNameLst>
                                      </p:cBhvr>
                                      <p:tavLst>
                                        <p:tav tm="0">
                                          <p:val>
                                            <p:strVal val="1+#ppt_w/2"/>
                                          </p:val>
                                        </p:tav>
                                        <p:tav tm="100000">
                                          <p:val>
                                            <p:strVal val="#ppt_x"/>
                                          </p:val>
                                        </p:tav>
                                      </p:tavLst>
                                    </p:anim>
                                    <p:anim calcmode="lin" valueType="num">
                                      <p:cBhvr additive="base">
                                        <p:cTn id="26" dur="20000" fill="hold"/>
                                        <p:tgtEl>
                                          <p:spTgt spid="3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0" fill="hold"/>
                                        <p:tgtEl>
                                          <p:spTgt spid="26"/>
                                        </p:tgtEl>
                                        <p:attrNameLst>
                                          <p:attrName>ppt_x</p:attrName>
                                        </p:attrNameLst>
                                      </p:cBhvr>
                                      <p:tavLst>
                                        <p:tav tm="0">
                                          <p:val>
                                            <p:strVal val="0-#ppt_w/2"/>
                                          </p:val>
                                        </p:tav>
                                        <p:tav tm="100000">
                                          <p:val>
                                            <p:strVal val="#ppt_x"/>
                                          </p:val>
                                        </p:tav>
                                      </p:tavLst>
                                    </p:anim>
                                    <p:anim calcmode="lin" valueType="num">
                                      <p:cBhvr additive="base">
                                        <p:cTn id="30" dur="5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0" fill="hold"/>
                                        <p:tgtEl>
                                          <p:spTgt spid="28"/>
                                        </p:tgtEl>
                                        <p:attrNameLst>
                                          <p:attrName>ppt_x</p:attrName>
                                        </p:attrNameLst>
                                      </p:cBhvr>
                                      <p:tavLst>
                                        <p:tav tm="0">
                                          <p:val>
                                            <p:strVal val="0-#ppt_w/2"/>
                                          </p:val>
                                        </p:tav>
                                        <p:tav tm="100000">
                                          <p:val>
                                            <p:strVal val="#ppt_x"/>
                                          </p:val>
                                        </p:tav>
                                      </p:tavLst>
                                    </p:anim>
                                    <p:anim calcmode="lin" valueType="num">
                                      <p:cBhvr additive="base">
                                        <p:cTn id="34" dur="5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p:bldP spid="26" grpId="0" animBg="1"/>
      <p:bldP spid="28" grpId="0"/>
      <p:bldP spid="32" grpId="0"/>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normAutofit fontScale="90000"/>
          </a:bodyPr>
          <a:lstStyle/>
          <a:p>
            <a:r>
              <a:rPr lang="en-US" dirty="0" err="1"/>
              <a:t>Xamarin.Forms</a:t>
            </a:r>
            <a:r>
              <a:rPr lang="en-US" dirty="0"/>
              <a:t>: </a:t>
            </a:r>
            <a:r>
              <a:rPr lang="en-US" dirty="0" err="1"/>
              <a:t>Añadir</a:t>
            </a:r>
            <a:r>
              <a:rPr lang="en-US" dirty="0"/>
              <a:t> un </a:t>
            </a:r>
            <a:r>
              <a:rPr lang="en-US" dirty="0" err="1"/>
              <a:t>comportamiento</a:t>
            </a:r>
            <a:r>
              <a:rPr lang="en-US" dirty="0"/>
              <a:t> </a:t>
            </a:r>
            <a:r>
              <a:rPr lang="en-US" dirty="0" err="1"/>
              <a:t>personalizado</a:t>
            </a:r>
            <a:r>
              <a:rPr lang="en-US" dirty="0"/>
              <a:t>, </a:t>
            </a:r>
            <a:r>
              <a:rPr lang="en-US" dirty="0" err="1"/>
              <a:t>podría</a:t>
            </a:r>
            <a:r>
              <a:rPr lang="en-US" dirty="0"/>
              <a:t> ser </a:t>
            </a:r>
            <a:r>
              <a:rPr lang="en-US" dirty="0" err="1"/>
              <a:t>más</a:t>
            </a:r>
            <a:r>
              <a:rPr lang="en-US" dirty="0"/>
              <a:t> </a:t>
            </a:r>
            <a:r>
              <a:rPr lang="en-US" dirty="0" err="1"/>
              <a:t>sencillo</a:t>
            </a:r>
            <a:endParaRPr lang="en-US" dirty="0"/>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10801781" y="3419601"/>
            <a:ext cx="13359370" cy="13012688"/>
          </a:xfrm>
          <a:solidFill>
            <a:srgbClr val="4A0851"/>
          </a:solidFill>
        </p:spPr>
        <p:txBody>
          <a:bodyPr vert="horz" wrap="square" lIns="286837" tIns="179272" rIns="286837" bIns="179272" rtlCol="0">
            <a:spAutoFit/>
          </a:bodyPr>
          <a:lstStyle/>
          <a:p>
            <a:r>
              <a:rPr lang="en-US" sz="2200">
                <a:solidFill>
                  <a:srgbClr val="92D050"/>
                </a:solidFill>
              </a:rPr>
              <a:t>// You need to know to export this renderer and tie it to a core type…</a:t>
            </a:r>
            <a:endParaRPr lang="en-US" sz="2200">
              <a:solidFill>
                <a:schemeClr val="bg1">
                  <a:lumMod val="95000"/>
                </a:schemeClr>
              </a:solidFill>
            </a:endParaRPr>
          </a:p>
          <a:p>
            <a:r>
              <a:rPr lang="en-US" sz="2200">
                <a:solidFill>
                  <a:schemeClr val="bg1">
                    <a:lumMod val="95000"/>
                  </a:schemeClr>
                </a:solidFill>
              </a:rPr>
              <a:t>[assembly: </a:t>
            </a:r>
            <a:r>
              <a:rPr lang="en-US" sz="2200" err="1">
                <a:solidFill>
                  <a:schemeClr val="bg1">
                    <a:lumMod val="95000"/>
                  </a:schemeClr>
                </a:solidFill>
              </a:rPr>
              <a:t>ExportRenderer</a:t>
            </a:r>
            <a:r>
              <a:rPr lang="en-US" sz="2200">
                <a:solidFill>
                  <a:schemeClr val="bg1">
                    <a:lumMod val="95000"/>
                  </a:schemeClr>
                </a:solidFill>
              </a:rPr>
              <a:t> (</a:t>
            </a:r>
            <a:r>
              <a:rPr lang="en-US" sz="2200" err="1">
                <a:solidFill>
                  <a:schemeClr val="bg1">
                    <a:lumMod val="95000"/>
                  </a:schemeClr>
                </a:solidFill>
              </a:rPr>
              <a:t>typeof</a:t>
            </a:r>
            <a:r>
              <a:rPr lang="en-US" sz="2200">
                <a:solidFill>
                  <a:schemeClr val="bg1">
                    <a:lumMod val="95000"/>
                  </a:schemeClr>
                </a:solidFill>
              </a:rPr>
              <a:t>(</a:t>
            </a:r>
            <a:r>
              <a:rPr lang="en-US" sz="2200" err="1">
                <a:solidFill>
                  <a:schemeClr val="bg1">
                    <a:lumMod val="95000"/>
                  </a:schemeClr>
                </a:solidFill>
              </a:rPr>
              <a:t>MyEntry</a:t>
            </a:r>
            <a:r>
              <a:rPr lang="en-US" sz="2200">
                <a:solidFill>
                  <a:schemeClr val="bg1">
                    <a:lumMod val="95000"/>
                  </a:schemeClr>
                </a:solidFill>
              </a:rPr>
              <a:t>), </a:t>
            </a:r>
            <a:r>
              <a:rPr lang="en-US" sz="2200" err="1">
                <a:solidFill>
                  <a:schemeClr val="bg1">
                    <a:lumMod val="95000"/>
                  </a:schemeClr>
                </a:solidFill>
              </a:rPr>
              <a:t>typeof</a:t>
            </a:r>
            <a:r>
              <a:rPr lang="en-US" sz="2200">
                <a:solidFill>
                  <a:schemeClr val="bg1">
                    <a:lumMod val="95000"/>
                  </a:schemeClr>
                </a:solidFill>
              </a:rPr>
              <a:t>(</a:t>
            </a:r>
            <a:r>
              <a:rPr lang="en-US" sz="2200" err="1">
                <a:solidFill>
                  <a:schemeClr val="bg1">
                    <a:lumMod val="95000"/>
                  </a:schemeClr>
                </a:solidFill>
              </a:rPr>
              <a:t>MyEntryRenderer</a:t>
            </a:r>
            <a:r>
              <a:rPr lang="en-US" sz="2200">
                <a:solidFill>
                  <a:schemeClr val="bg1">
                    <a:lumMod val="95000"/>
                  </a:schemeClr>
                </a:solidFill>
              </a:rPr>
              <a:t>))]</a:t>
            </a:r>
          </a:p>
          <a:p>
            <a:r>
              <a:rPr lang="en-US" sz="2200">
                <a:solidFill>
                  <a:schemeClr val="bg1">
                    <a:lumMod val="95000"/>
                  </a:schemeClr>
                </a:solidFill>
              </a:rPr>
              <a:t>namespace </a:t>
            </a:r>
            <a:r>
              <a:rPr lang="en-US" sz="2200" err="1">
                <a:solidFill>
                  <a:schemeClr val="bg1">
                    <a:lumMod val="95000"/>
                  </a:schemeClr>
                </a:solidFill>
              </a:rPr>
              <a:t>CustomRenderer.iOS</a:t>
            </a:r>
            <a:endParaRPr lang="en-US" sz="2200">
              <a:solidFill>
                <a:schemeClr val="bg1">
                  <a:lumMod val="95000"/>
                </a:schemeClr>
              </a:solidFill>
            </a:endParaRPr>
          </a:p>
          <a:p>
            <a:r>
              <a:rPr lang="en-US" sz="2200">
                <a:solidFill>
                  <a:schemeClr val="bg1">
                    <a:lumMod val="95000"/>
                  </a:schemeClr>
                </a:solidFill>
              </a:rPr>
              <a:t>{</a:t>
            </a:r>
          </a:p>
          <a:p>
            <a:r>
              <a:rPr lang="en-US" sz="2200">
                <a:solidFill>
                  <a:schemeClr val="bg1">
                    <a:lumMod val="95000"/>
                  </a:schemeClr>
                </a:solidFill>
              </a:rPr>
              <a:t>    </a:t>
            </a:r>
            <a:r>
              <a:rPr lang="en-US" sz="2200">
                <a:solidFill>
                  <a:srgbClr val="92D050"/>
                </a:solidFill>
              </a:rPr>
              <a:t>// You need to know what type to inherit from…</a:t>
            </a:r>
            <a:endParaRPr lang="en-US" sz="2200">
              <a:solidFill>
                <a:schemeClr val="bg1">
                  <a:lumMod val="95000"/>
                </a:schemeClr>
              </a:solidFill>
            </a:endParaRPr>
          </a:p>
          <a:p>
            <a:r>
              <a:rPr lang="en-US" sz="2200">
                <a:solidFill>
                  <a:schemeClr val="bg1">
                    <a:lumMod val="95000"/>
                  </a:schemeClr>
                </a:solidFill>
              </a:rPr>
              <a:t>    public class </a:t>
            </a:r>
            <a:r>
              <a:rPr lang="en-US" sz="2200" err="1">
                <a:solidFill>
                  <a:schemeClr val="bg1">
                    <a:lumMod val="95000"/>
                  </a:schemeClr>
                </a:solidFill>
              </a:rPr>
              <a:t>MyEntryRenderer</a:t>
            </a:r>
            <a:r>
              <a:rPr lang="en-US" sz="2200">
                <a:solidFill>
                  <a:schemeClr val="bg1">
                    <a:lumMod val="95000"/>
                  </a:schemeClr>
                </a:solidFill>
              </a:rPr>
              <a:t> : </a:t>
            </a:r>
            <a:r>
              <a:rPr lang="en-US" sz="2200" err="1">
                <a:solidFill>
                  <a:schemeClr val="bg1">
                    <a:lumMod val="95000"/>
                  </a:schemeClr>
                </a:solidFill>
              </a:rPr>
              <a:t>EntryRenderer</a:t>
            </a:r>
            <a:endParaRPr lang="en-US" sz="2200">
              <a:solidFill>
                <a:schemeClr val="bg1">
                  <a:lumMod val="95000"/>
                </a:schemeClr>
              </a:solidFill>
            </a:endParaRP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what method to override…</a:t>
            </a:r>
            <a:endParaRPr lang="en-US" sz="2200">
              <a:solidFill>
                <a:schemeClr val="bg1">
                  <a:lumMod val="95000"/>
                </a:schemeClr>
              </a:solidFill>
            </a:endParaRPr>
          </a:p>
          <a:p>
            <a:r>
              <a:rPr lang="en-US" sz="2200">
                <a:solidFill>
                  <a:schemeClr val="bg1">
                    <a:lumMod val="95000"/>
                  </a:schemeClr>
                </a:solidFill>
              </a:rPr>
              <a:t>        protected override void </a:t>
            </a:r>
            <a:r>
              <a:rPr lang="en-US" sz="2200" err="1">
                <a:solidFill>
                  <a:schemeClr val="bg1">
                    <a:lumMod val="95000"/>
                  </a:schemeClr>
                </a:solidFill>
              </a:rPr>
              <a:t>OnElementChanged</a:t>
            </a:r>
            <a:r>
              <a:rPr lang="en-US" sz="2200">
                <a:solidFill>
                  <a:schemeClr val="bg1">
                    <a:lumMod val="95000"/>
                  </a:schemeClr>
                </a:solidFill>
              </a:rPr>
              <a:t> (</a:t>
            </a:r>
            <a:r>
              <a:rPr lang="en-US" sz="2200" err="1">
                <a:solidFill>
                  <a:schemeClr val="bg1">
                    <a:lumMod val="95000"/>
                  </a:schemeClr>
                </a:solidFill>
              </a:rPr>
              <a:t>ElementChangedEventArgs</a:t>
            </a:r>
            <a:r>
              <a:rPr lang="en-US" sz="2200">
                <a:solidFill>
                  <a:schemeClr val="bg1">
                    <a:lumMod val="95000"/>
                  </a:schemeClr>
                </a:solidFill>
              </a:rPr>
              <a:t>&lt;Entry&gt; e)</a:t>
            </a: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when to do your work (before? after?)</a:t>
            </a:r>
            <a:endParaRPr lang="en-US" sz="2200">
              <a:solidFill>
                <a:schemeClr val="bg1">
                  <a:lumMod val="95000"/>
                </a:schemeClr>
              </a:solidFill>
            </a:endParaRPr>
          </a:p>
          <a:p>
            <a:r>
              <a:rPr lang="en-US" sz="2200">
                <a:solidFill>
                  <a:schemeClr val="bg1">
                    <a:lumMod val="95000"/>
                  </a:schemeClr>
                </a:solidFill>
              </a:rPr>
              <a:t>            </a:t>
            </a:r>
            <a:r>
              <a:rPr lang="en-US" sz="2200" err="1">
                <a:solidFill>
                  <a:schemeClr val="bg1">
                    <a:lumMod val="95000"/>
                  </a:schemeClr>
                </a:solidFill>
              </a:rPr>
              <a:t>base.OnElementChanged</a:t>
            </a:r>
            <a:r>
              <a:rPr lang="en-US" sz="2200">
                <a:solidFill>
                  <a:schemeClr val="bg1">
                    <a:lumMod val="95000"/>
                  </a:schemeClr>
                </a:solidFill>
              </a:rPr>
              <a:t> (e);</a:t>
            </a: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that we call the native view “Control”</a:t>
            </a:r>
          </a:p>
          <a:p>
            <a:r>
              <a:rPr lang="en-US" sz="2200">
                <a:solidFill>
                  <a:srgbClr val="92D050"/>
                </a:solidFill>
              </a:rPr>
              <a:t>            // Spoiler alert: this varies from platform to platform and</a:t>
            </a:r>
          </a:p>
          <a:p>
            <a:r>
              <a:rPr lang="en-US" sz="2200">
                <a:solidFill>
                  <a:srgbClr val="92D050"/>
                </a:solidFill>
              </a:rPr>
              <a:t>            // sometimes it even varies from renderer to renderer!</a:t>
            </a:r>
          </a:p>
          <a:p>
            <a:r>
              <a:rPr lang="en-US" sz="2200">
                <a:solidFill>
                  <a:schemeClr val="bg1">
                    <a:lumMod val="95000"/>
                  </a:schemeClr>
                </a:solidFill>
              </a:rPr>
              <a:t>            if (Control != null) {</a:t>
            </a:r>
          </a:p>
          <a:p>
            <a:r>
              <a:rPr lang="en-US" sz="2200">
                <a:solidFill>
                  <a:schemeClr val="bg1">
                    <a:lumMod val="95000"/>
                  </a:schemeClr>
                </a:solidFill>
              </a:rPr>
              <a:t>                </a:t>
            </a:r>
            <a:r>
              <a:rPr lang="en-US" sz="2200">
                <a:solidFill>
                  <a:srgbClr val="92D050"/>
                </a:solidFill>
              </a:rPr>
              <a:t>// Finally! We can change the color!</a:t>
            </a:r>
          </a:p>
          <a:p>
            <a:r>
              <a:rPr lang="en-US" sz="2200">
                <a:solidFill>
                  <a:schemeClr val="bg1">
                    <a:lumMod val="95000"/>
                  </a:schemeClr>
                </a:solidFill>
              </a:rPr>
              <a:t>                </a:t>
            </a:r>
            <a:r>
              <a:rPr lang="en-US" sz="2200" err="1">
                <a:solidFill>
                  <a:schemeClr val="accent4">
                    <a:lumMod val="20000"/>
                    <a:lumOff val="80000"/>
                  </a:schemeClr>
                </a:solidFill>
              </a:rPr>
              <a:t>Control.BackgroundColor</a:t>
            </a:r>
            <a:r>
              <a:rPr lang="en-US" sz="2200">
                <a:solidFill>
                  <a:schemeClr val="accent4">
                    <a:lumMod val="20000"/>
                    <a:lumOff val="80000"/>
                  </a:schemeClr>
                </a:solidFill>
              </a:rPr>
              <a:t> = </a:t>
            </a:r>
            <a:r>
              <a:rPr lang="en-US" sz="2200" err="1">
                <a:solidFill>
                  <a:schemeClr val="accent4">
                    <a:lumMod val="20000"/>
                    <a:lumOff val="80000"/>
                  </a:schemeClr>
                </a:solidFill>
              </a:rPr>
              <a:t>UIColor.FromRGB</a:t>
            </a:r>
            <a:r>
              <a:rPr lang="en-US" sz="2200">
                <a:solidFill>
                  <a:schemeClr val="accent4">
                    <a:lumMod val="20000"/>
                    <a:lumOff val="80000"/>
                  </a:schemeClr>
                </a:solidFill>
              </a:rPr>
              <a:t> (204, 153, 255);</a:t>
            </a:r>
          </a:p>
          <a:p>
            <a:r>
              <a:rPr lang="en-US" sz="2200">
                <a:solidFill>
                  <a:schemeClr val="bg1">
                    <a:lumMod val="95000"/>
                  </a:schemeClr>
                </a:solidFill>
              </a:rPr>
              <a:t>            }</a:t>
            </a:r>
          </a:p>
          <a:p>
            <a:r>
              <a:rPr lang="en-US" sz="2200">
                <a:solidFill>
                  <a:schemeClr val="bg1">
                    <a:lumMod val="95000"/>
                  </a:schemeClr>
                </a:solidFill>
              </a:rPr>
              <a:t>        }</a:t>
            </a:r>
          </a:p>
          <a:p>
            <a:r>
              <a:rPr lang="en-US" sz="2200">
                <a:solidFill>
                  <a:schemeClr val="bg1">
                    <a:lumMod val="95000"/>
                  </a:schemeClr>
                </a:solidFill>
              </a:rPr>
              <a:t>    }</a:t>
            </a:r>
          </a:p>
          <a:p>
            <a:r>
              <a:rPr lang="en-US" sz="2200">
                <a:solidFill>
                  <a:schemeClr val="bg1">
                    <a:lumMod val="95000"/>
                  </a:schemeClr>
                </a:solidFill>
              </a:rPr>
              <a:t>}</a:t>
            </a:r>
            <a:endParaRPr lang="en-US" sz="2352">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146681" y="3419599"/>
            <a:ext cx="10460209" cy="1484212"/>
          </a:xfrm>
          <a:prstGeom prst="rect">
            <a:avLst/>
          </a:prstGeom>
          <a:solidFill>
            <a:srgbClr val="4A0851"/>
          </a:solidFill>
        </p:spPr>
        <p:txBody>
          <a:bodyPr vert="horz" wrap="square" lIns="286837" tIns="179272" rIns="286837" bIns="17927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2">
                <a:solidFill>
                  <a:schemeClr val="bg1">
                    <a:lumMod val="95000"/>
                  </a:schemeClr>
                </a:solidFill>
              </a:rPr>
              <a:t>public class </a:t>
            </a:r>
            <a:r>
              <a:rPr lang="en-US" sz="2352" err="1">
                <a:solidFill>
                  <a:schemeClr val="bg1">
                    <a:lumMod val="95000"/>
                  </a:schemeClr>
                </a:solidFill>
              </a:rPr>
              <a:t>MyEntry</a:t>
            </a:r>
            <a:r>
              <a:rPr lang="en-US" sz="2352">
                <a:solidFill>
                  <a:schemeClr val="bg1">
                    <a:lumMod val="95000"/>
                  </a:schemeClr>
                </a:solidFill>
              </a:rPr>
              <a:t> : Entry</a:t>
            </a:r>
          </a:p>
          <a:p>
            <a:r>
              <a:rPr lang="en-US" sz="2352">
                <a:solidFill>
                  <a:schemeClr val="bg1">
                    <a:lumMod val="95000"/>
                  </a:schemeClr>
                </a:solidFill>
              </a:rPr>
              <a:t>{</a:t>
            </a:r>
          </a:p>
          <a:p>
            <a:r>
              <a:rPr lang="en-US" sz="2352">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3" y="2330386"/>
            <a:ext cx="5956762" cy="1231058"/>
          </a:xfrm>
          <a:prstGeom prst="rect">
            <a:avLst/>
          </a:prstGeom>
          <a:noFill/>
        </p:spPr>
        <p:txBody>
          <a:bodyPr wrap="square" lIns="358547" tIns="286837" rIns="358547" bIns="286837" rtlCol="0">
            <a:spAutoFit/>
          </a:bodyPr>
          <a:lstStyle/>
          <a:p>
            <a:pPr>
              <a:lnSpc>
                <a:spcPct val="90000"/>
              </a:lnSpc>
              <a:spcAft>
                <a:spcPts val="1176"/>
              </a:spcAft>
            </a:pPr>
            <a:r>
              <a:rPr lang="en-US" sz="4706" dirty="0">
                <a:gradFill>
                  <a:gsLst>
                    <a:gs pos="2917">
                      <a:schemeClr val="tx1"/>
                    </a:gs>
                    <a:gs pos="30000">
                      <a:schemeClr val="tx1"/>
                    </a:gs>
                  </a:gsLst>
                  <a:lin ang="5400000" scaled="0"/>
                </a:gradFill>
              </a:rPr>
              <a:t>Proyecto </a:t>
            </a:r>
            <a:r>
              <a:rPr lang="en-US" sz="4706" dirty="0" err="1">
                <a:gradFill>
                  <a:gsLst>
                    <a:gs pos="2917">
                      <a:schemeClr val="tx1"/>
                    </a:gs>
                    <a:gs pos="30000">
                      <a:schemeClr val="tx1"/>
                    </a:gs>
                  </a:gsLst>
                  <a:lin ang="5400000" scaled="0"/>
                </a:gradFill>
              </a:rPr>
              <a:t>compartido</a:t>
            </a:r>
            <a:endParaRPr lang="en-US" sz="4706"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10606889" y="2379280"/>
            <a:ext cx="9170215" cy="1231058"/>
          </a:xfrm>
          <a:prstGeom prst="rect">
            <a:avLst/>
          </a:prstGeom>
          <a:noFill/>
        </p:spPr>
        <p:txBody>
          <a:bodyPr wrap="square" lIns="358547" tIns="286837" rIns="358547" bIns="286837" rtlCol="0">
            <a:spAutoFit/>
          </a:bodyPr>
          <a:lstStyle/>
          <a:p>
            <a:pPr>
              <a:lnSpc>
                <a:spcPct val="90000"/>
              </a:lnSpc>
              <a:spcAft>
                <a:spcPts val="1176"/>
              </a:spcAft>
            </a:pPr>
            <a:r>
              <a:rPr lang="en-US" sz="4706" dirty="0">
                <a:gradFill>
                  <a:gsLst>
                    <a:gs pos="2917">
                      <a:schemeClr val="tx1"/>
                    </a:gs>
                    <a:gs pos="30000">
                      <a:schemeClr val="tx1"/>
                    </a:gs>
                  </a:gsLst>
                  <a:lin ang="5400000" scaled="0"/>
                </a:gradFill>
              </a:rPr>
              <a:t>En </a:t>
            </a:r>
            <a:r>
              <a:rPr lang="en-US" sz="4706" dirty="0" err="1">
                <a:gradFill>
                  <a:gsLst>
                    <a:gs pos="2917">
                      <a:schemeClr val="tx1"/>
                    </a:gs>
                    <a:gs pos="30000">
                      <a:schemeClr val="tx1"/>
                    </a:gs>
                  </a:gsLst>
                  <a:lin ang="5400000" scaled="0"/>
                </a:gradFill>
              </a:rPr>
              <a:t>cada</a:t>
            </a:r>
            <a:r>
              <a:rPr lang="en-US" sz="4706" dirty="0">
                <a:gradFill>
                  <a:gsLst>
                    <a:gs pos="2917">
                      <a:schemeClr val="tx1"/>
                    </a:gs>
                    <a:gs pos="30000">
                      <a:schemeClr val="tx1"/>
                    </a:gs>
                  </a:gsLst>
                  <a:lin ang="5400000" scaled="0"/>
                </a:gradFill>
              </a:rPr>
              <a:t> </a:t>
            </a:r>
            <a:r>
              <a:rPr lang="en-US" sz="4706" dirty="0" err="1">
                <a:gradFill>
                  <a:gsLst>
                    <a:gs pos="2917">
                      <a:schemeClr val="tx1"/>
                    </a:gs>
                    <a:gs pos="30000">
                      <a:schemeClr val="tx1"/>
                    </a:gs>
                  </a:gsLst>
                  <a:lin ang="5400000" scaled="0"/>
                </a:gradFill>
              </a:rPr>
              <a:t>proyecto</a:t>
            </a:r>
            <a:r>
              <a:rPr lang="en-US" sz="4706" dirty="0">
                <a:gradFill>
                  <a:gsLst>
                    <a:gs pos="2917">
                      <a:schemeClr val="tx1"/>
                    </a:gs>
                    <a:gs pos="30000">
                      <a:schemeClr val="tx1"/>
                    </a:gs>
                  </a:gsLst>
                  <a:lin ang="5400000" scaled="0"/>
                </a:gradFill>
              </a:rPr>
              <a:t> de </a:t>
            </a:r>
            <a:r>
              <a:rPr lang="en-US" sz="4706" dirty="0" err="1">
                <a:gradFill>
                  <a:gsLst>
                    <a:gs pos="2917">
                      <a:schemeClr val="tx1"/>
                    </a:gs>
                    <a:gs pos="30000">
                      <a:schemeClr val="tx1"/>
                    </a:gs>
                  </a:gsLst>
                  <a:lin ang="5400000" scaled="0"/>
                </a:gradFill>
              </a:rPr>
              <a:t>plataforma</a:t>
            </a:r>
            <a:r>
              <a:rPr lang="en-US" sz="4706"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53310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con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1176449" y="2577348"/>
            <a:ext cx="13207140" cy="646331"/>
          </a:xfrm>
          <a:prstGeom prst="rect">
            <a:avLst/>
          </a:prstGeom>
          <a:noFill/>
        </p:spPr>
        <p:txBody>
          <a:bodyPr wrap="square">
            <a:spAutoFit/>
          </a:bodyPr>
          <a:lstStyle/>
          <a:p>
            <a:r>
              <a:rPr lang="en-US" dirty="0"/>
              <a:t>- </a:t>
            </a:r>
            <a:r>
              <a:rPr lang="en-US" dirty="0" err="1"/>
              <a:t>Desacoplar</a:t>
            </a:r>
            <a:r>
              <a:rPr lang="en-US" dirty="0"/>
              <a:t> los Renderers de </a:t>
            </a:r>
            <a:r>
              <a:rPr lang="en-US" dirty="0" err="1"/>
              <a:t>Xamarin.Forms</a:t>
            </a:r>
            <a:endParaRPr lang="en-US" dirty="0"/>
          </a:p>
        </p:txBody>
      </p:sp>
      <p:sp>
        <p:nvSpPr>
          <p:cNvPr id="6" name="Rectangle 5">
            <a:extLst>
              <a:ext uri="{FF2B5EF4-FFF2-40B4-BE49-F238E27FC236}">
                <a16:creationId xmlns:a16="http://schemas.microsoft.com/office/drawing/2014/main" id="{A1CBB97A-A975-4DE4-9849-36FAD592FC49}"/>
              </a:ext>
            </a:extLst>
          </p:cNvPr>
          <p:cNvSpPr/>
          <p:nvPr/>
        </p:nvSpPr>
        <p:spPr bwMode="auto">
          <a:xfrm>
            <a:off x="9487897" y="7160938"/>
            <a:ext cx="2477073" cy="110792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IButton</a:t>
            </a:r>
            <a:endParaRPr lang="en-US" sz="400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6">
            <a:extLst>
              <a:ext uri="{FF2B5EF4-FFF2-40B4-BE49-F238E27FC236}">
                <a16:creationId xmlns:a16="http://schemas.microsoft.com/office/drawing/2014/main" id="{4B36300A-577C-44A0-9136-0302E3BF1058}"/>
              </a:ext>
            </a:extLst>
          </p:cNvPr>
          <p:cNvSpPr/>
          <p:nvPr/>
        </p:nvSpPr>
        <p:spPr bwMode="auto">
          <a:xfrm>
            <a:off x="15354158" y="7160938"/>
            <a:ext cx="4104837"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ButtonHandler</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1A4EC376-6A8A-44B8-8A4C-89DCBCEEE61B}"/>
              </a:ext>
            </a:extLst>
          </p:cNvPr>
          <p:cNvCxnSpPr>
            <a:cxnSpLocks/>
            <a:stCxn id="6" idx="3"/>
            <a:endCxn id="7" idx="1"/>
          </p:cNvCxnSpPr>
          <p:nvPr/>
        </p:nvCxnSpPr>
        <p:spPr>
          <a:xfrm>
            <a:off x="11964970" y="7714900"/>
            <a:ext cx="33891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281893-D2B1-4636-BB82-1FFFE70E28F9}"/>
              </a:ext>
            </a:extLst>
          </p:cNvPr>
          <p:cNvSpPr/>
          <p:nvPr/>
        </p:nvSpPr>
        <p:spPr bwMode="auto">
          <a:xfrm>
            <a:off x="601973" y="5250849"/>
            <a:ext cx="5866262"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Xamarin.Forms.Button</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0A3E01B5-1A4B-4DD5-B398-A20E15C38E41}"/>
              </a:ext>
            </a:extLst>
          </p:cNvPr>
          <p:cNvCxnSpPr>
            <a:cxnSpLocks/>
            <a:stCxn id="13" idx="3"/>
            <a:endCxn id="6" idx="1"/>
          </p:cNvCxnSpPr>
          <p:nvPr/>
        </p:nvCxnSpPr>
        <p:spPr>
          <a:xfrm>
            <a:off x="6468236" y="5804811"/>
            <a:ext cx="3019661" cy="19100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96B9819-5395-4834-8BC0-7E40B059487C}"/>
              </a:ext>
            </a:extLst>
          </p:cNvPr>
          <p:cNvSpPr/>
          <p:nvPr/>
        </p:nvSpPr>
        <p:spPr bwMode="auto">
          <a:xfrm>
            <a:off x="2657718" y="6954296"/>
            <a:ext cx="3810518"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CometButton</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5B28F9CA-B083-4E0F-B0EE-303E661B71F7}"/>
              </a:ext>
            </a:extLst>
          </p:cNvPr>
          <p:cNvCxnSpPr>
            <a:cxnSpLocks/>
            <a:stCxn id="25" idx="3"/>
            <a:endCxn id="6" idx="1"/>
          </p:cNvCxnSpPr>
          <p:nvPr/>
        </p:nvCxnSpPr>
        <p:spPr>
          <a:xfrm>
            <a:off x="6468236" y="7508257"/>
            <a:ext cx="3019661" cy="2066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97DE258-BA1F-42CB-8834-F31B3FA2A2A2}"/>
              </a:ext>
            </a:extLst>
          </p:cNvPr>
          <p:cNvSpPr/>
          <p:nvPr/>
        </p:nvSpPr>
        <p:spPr bwMode="auto">
          <a:xfrm>
            <a:off x="1589571" y="8936051"/>
            <a:ext cx="4878664"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FabulousButton</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6DD1D2D5-A7F7-4F65-8303-E176B1D08476}"/>
              </a:ext>
            </a:extLst>
          </p:cNvPr>
          <p:cNvCxnSpPr>
            <a:cxnSpLocks/>
            <a:stCxn id="49" idx="3"/>
            <a:endCxn id="6" idx="1"/>
          </p:cNvCxnSpPr>
          <p:nvPr/>
        </p:nvCxnSpPr>
        <p:spPr>
          <a:xfrm flipV="1">
            <a:off x="6468236" y="7714900"/>
            <a:ext cx="3019661" cy="17751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3CB993-04C2-4A76-8C03-B8194BB6ABF7}"/>
              </a:ext>
            </a:extLst>
          </p:cNvPr>
          <p:cNvSpPr/>
          <p:nvPr/>
        </p:nvSpPr>
        <p:spPr bwMode="auto">
          <a:xfrm>
            <a:off x="1568375" y="10917806"/>
            <a:ext cx="4878664" cy="1107924"/>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n-US" sz="4000" err="1">
                <a:gradFill>
                  <a:gsLst>
                    <a:gs pos="0">
                      <a:srgbClr val="FFFFFF"/>
                    </a:gs>
                    <a:gs pos="100000">
                      <a:srgbClr val="FFFFFF"/>
                    </a:gs>
                  </a:gsLst>
                  <a:lin ang="5400000" scaled="0"/>
                </a:gradFill>
                <a:ea typeface="Segoe UI" pitchFamily="34" charset="0"/>
                <a:cs typeface="Segoe UI" pitchFamily="34" charset="0"/>
              </a:rPr>
              <a:t>ReactiveButton</a:t>
            </a:r>
            <a:endParaRPr lang="en-US" sz="400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65F66C3-5912-4797-BAC2-7AB5CB92B338}"/>
              </a:ext>
            </a:extLst>
          </p:cNvPr>
          <p:cNvCxnSpPr>
            <a:cxnSpLocks/>
            <a:stCxn id="53" idx="3"/>
            <a:endCxn id="6" idx="1"/>
          </p:cNvCxnSpPr>
          <p:nvPr/>
        </p:nvCxnSpPr>
        <p:spPr>
          <a:xfrm flipV="1">
            <a:off x="6447038" y="7714900"/>
            <a:ext cx="3040858" cy="37568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65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25" grpId="0" animBg="1"/>
      <p:bldP spid="49"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con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1102380" y="2560220"/>
            <a:ext cx="16574869" cy="1200329"/>
          </a:xfrm>
          <a:prstGeom prst="rect">
            <a:avLst/>
          </a:prstGeom>
          <a:noFill/>
        </p:spPr>
        <p:txBody>
          <a:bodyPr wrap="square">
            <a:spAutoFit/>
          </a:bodyPr>
          <a:lstStyle/>
          <a:p>
            <a:pPr marL="571471" indent="-571471">
              <a:buFontTx/>
              <a:buChar char="-"/>
            </a:pPr>
            <a:r>
              <a:rPr lang="en-US" dirty="0" err="1"/>
              <a:t>Mejorar</a:t>
            </a:r>
            <a:r>
              <a:rPr lang="en-US" dirty="0"/>
              <a:t> el </a:t>
            </a:r>
            <a:r>
              <a:rPr lang="en-US" dirty="0" err="1"/>
              <a:t>rendimiento</a:t>
            </a:r>
            <a:r>
              <a:rPr lang="en-US" dirty="0"/>
              <a:t> es uno de los </a:t>
            </a:r>
            <a:r>
              <a:rPr lang="en-US" dirty="0" err="1"/>
              <a:t>objetivos</a:t>
            </a:r>
            <a:r>
              <a:rPr lang="en-US" dirty="0"/>
              <a:t> </a:t>
            </a:r>
            <a:r>
              <a:rPr lang="en-US" dirty="0" err="1"/>
              <a:t>principales</a:t>
            </a:r>
            <a:endParaRPr lang="en-US" dirty="0"/>
          </a:p>
          <a:p>
            <a:pPr marL="571471" indent="-571471">
              <a:buFontTx/>
              <a:buChar char="-"/>
            </a:pPr>
            <a:r>
              <a:rPr lang="en-US" dirty="0" err="1"/>
              <a:t>Desde</a:t>
            </a:r>
            <a:r>
              <a:rPr lang="en-US" dirty="0"/>
              <a:t> el </a:t>
            </a:r>
            <a:r>
              <a:rPr lang="en-US" dirty="0" err="1"/>
              <a:t>proyecto</a:t>
            </a:r>
            <a:r>
              <a:rPr lang="en-US" dirty="0"/>
              <a:t> </a:t>
            </a:r>
            <a:r>
              <a:rPr lang="en-US" dirty="0" err="1"/>
              <a:t>xplat</a:t>
            </a:r>
            <a:r>
              <a:rPr lang="en-US" dirty="0"/>
              <a:t>, </a:t>
            </a:r>
            <a:r>
              <a:rPr lang="en-US" dirty="0" err="1"/>
              <a:t>registre</a:t>
            </a:r>
            <a:r>
              <a:rPr lang="en-US" dirty="0"/>
              <a:t> </a:t>
            </a:r>
            <a:r>
              <a:rPr lang="en-US" dirty="0" err="1"/>
              <a:t>fácilmente</a:t>
            </a:r>
            <a:r>
              <a:rPr lang="en-US" dirty="0"/>
              <a:t> </a:t>
            </a:r>
            <a:r>
              <a:rPr lang="en-US" dirty="0" err="1"/>
              <a:t>cualquier</a:t>
            </a:r>
            <a:r>
              <a:rPr lang="en-US" dirty="0"/>
              <a:t> handler </a:t>
            </a:r>
            <a:r>
              <a:rPr lang="en-US" dirty="0" err="1"/>
              <a:t>personalizado</a:t>
            </a:r>
            <a:endParaRPr lang="en-US" dirty="0"/>
          </a:p>
        </p:txBody>
      </p:sp>
      <p:sp>
        <p:nvSpPr>
          <p:cNvPr id="12" name="TextBox 11">
            <a:extLst>
              <a:ext uri="{FF2B5EF4-FFF2-40B4-BE49-F238E27FC236}">
                <a16:creationId xmlns:a16="http://schemas.microsoft.com/office/drawing/2014/main" id="{A6C9FA5E-5912-4BAE-97CD-BB0C7B43FE55}"/>
              </a:ext>
            </a:extLst>
          </p:cNvPr>
          <p:cNvSpPr txBox="1"/>
          <p:nvPr/>
        </p:nvSpPr>
        <p:spPr>
          <a:xfrm>
            <a:off x="1102381" y="4863593"/>
            <a:ext cx="22109674" cy="4524315"/>
          </a:xfrm>
          <a:prstGeom prst="rect">
            <a:avLst/>
          </a:prstGeom>
          <a:solidFill>
            <a:srgbClr val="4A0851"/>
          </a:solidFill>
        </p:spPr>
        <p:txBody>
          <a:bodyPr wrap="square">
            <a:spAutoFit/>
          </a:bodyPr>
          <a:lstStyle/>
          <a:p>
            <a:r>
              <a:rPr lang="en-US" dirty="0" err="1">
                <a:solidFill>
                  <a:schemeClr val="bg1"/>
                </a:solidFill>
                <a:latin typeface="Consolas" panose="020B0609020204030204" pitchFamily="49" charset="0"/>
              </a:rPr>
              <a:t>RegistrarHandlers.Handlers.Register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Xamarin.Forms.Label</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LabelHandler</a:t>
            </a:r>
            <a:r>
              <a:rPr lang="en-US" dirty="0">
                <a:solidFill>
                  <a:schemeClr val="bg1"/>
                </a:solidFill>
                <a:latin typeface="Consolas" panose="020B0609020204030204" pitchFamily="49" charset="0"/>
              </a:rPr>
              <a:t>&gt;();</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#if MONOANDROID</a:t>
            </a:r>
            <a:br>
              <a:rPr lang="en-US" dirty="0">
                <a:solidFill>
                  <a:schemeClr val="bg1"/>
                </a:solidFill>
                <a:latin typeface="Consolas" panose="020B0609020204030204" pitchFamily="49" charset="0"/>
              </a:rPr>
            </a:br>
            <a:r>
              <a:rPr lang="en-US" dirty="0" err="1">
                <a:solidFill>
                  <a:schemeClr val="bg1"/>
                </a:solidFill>
                <a:latin typeface="Consolas" panose="020B0609020204030204" pitchFamily="49" charset="0"/>
              </a:rPr>
              <a:t>RegistrarHandlers.Handlers.Register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Xamarin.Forms.Label</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Xamarin.Forms.Platform.Android.LabelRenderer</a:t>
            </a:r>
            <a:r>
              <a:rPr lang="en-US" dirty="0">
                <a:solidFill>
                  <a:schemeClr val="bg1"/>
                </a:solidFill>
                <a:latin typeface="Consolas" panose="020B0609020204030204" pitchFamily="49" charset="0"/>
              </a:rPr>
              <a:t>&gt;();</a:t>
            </a:r>
          </a:p>
          <a:p>
            <a:r>
              <a:rPr lang="en-US" dirty="0" err="1">
                <a:solidFill>
                  <a:schemeClr val="bg1"/>
                </a:solidFill>
                <a:latin typeface="Consolas" panose="020B0609020204030204" pitchFamily="49" charset="0"/>
              </a:rPr>
              <a:t>RegistrarHandlers.Handlers.Register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Xamarin.Forms.Button</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Xamarin.Forms.Platform.Android.AppCompat.ButtonRenderer</a:t>
            </a:r>
            <a:r>
              <a:rPr lang="en-US" dirty="0">
                <a:solidFill>
                  <a:schemeClr val="bg1"/>
                </a:solidFill>
                <a:latin typeface="Consolas" panose="020B0609020204030204" pitchFamily="49" charset="0"/>
              </a:rPr>
              <a:t>&gt;();</a:t>
            </a:r>
            <a:br>
              <a:rPr lang="en-US" dirty="0">
                <a:solidFill>
                  <a:schemeClr val="bg1"/>
                </a:solidFill>
                <a:latin typeface="Consolas" panose="020B0609020204030204" pitchFamily="49" charset="0"/>
              </a:rPr>
            </a:br>
            <a:r>
              <a:rPr lang="en-US" dirty="0">
                <a:solidFill>
                  <a:schemeClr val="bg1"/>
                </a:solidFill>
                <a:latin typeface="Consolas" panose="020B0609020204030204" pitchFamily="49" charset="0"/>
              </a:rPr>
              <a:t>#endif</a:t>
            </a:r>
            <a:endParaRPr lang="en-US" sz="7200" dirty="0">
              <a:solidFill>
                <a:schemeClr val="bg1"/>
              </a:solidFill>
            </a:endParaRPr>
          </a:p>
        </p:txBody>
      </p:sp>
      <p:sp>
        <p:nvSpPr>
          <p:cNvPr id="5" name="TextBox 4">
            <a:extLst>
              <a:ext uri="{FF2B5EF4-FFF2-40B4-BE49-F238E27FC236}">
                <a16:creationId xmlns:a16="http://schemas.microsoft.com/office/drawing/2014/main" id="{7FEA7E6B-2054-4955-B6F4-8D92198F9E10}"/>
              </a:ext>
            </a:extLst>
          </p:cNvPr>
          <p:cNvSpPr txBox="1"/>
          <p:nvPr/>
        </p:nvSpPr>
        <p:spPr>
          <a:xfrm>
            <a:off x="1176449" y="10082033"/>
            <a:ext cx="13207140" cy="646331"/>
          </a:xfrm>
          <a:prstGeom prst="rect">
            <a:avLst/>
          </a:prstGeom>
          <a:noFill/>
        </p:spPr>
        <p:txBody>
          <a:bodyPr wrap="square">
            <a:spAutoFit/>
          </a:bodyPr>
          <a:lstStyle/>
          <a:p>
            <a:r>
              <a:rPr lang="en-US" dirty="0"/>
              <a:t>- No </a:t>
            </a:r>
            <a:r>
              <a:rPr lang="en-US" dirty="0" err="1"/>
              <a:t>hacer</a:t>
            </a:r>
            <a:r>
              <a:rPr lang="en-US" dirty="0"/>
              <a:t> assembly scanning</a:t>
            </a:r>
          </a:p>
        </p:txBody>
      </p:sp>
    </p:spTree>
    <p:extLst>
      <p:ext uri="{BB962C8B-B14F-4D97-AF65-F5344CB8AC3E}">
        <p14:creationId xmlns:p14="http://schemas.microsoft.com/office/powerpoint/2010/main" val="396801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a:t>Los </a:t>
            </a:r>
            <a:r>
              <a:rPr lang="en-US" dirty="0" err="1"/>
              <a:t>objetivos</a:t>
            </a:r>
            <a:r>
              <a:rPr lang="en-US" dirty="0"/>
              <a:t> con .NET MAUI</a:t>
            </a:r>
          </a:p>
        </p:txBody>
      </p:sp>
      <p:sp>
        <p:nvSpPr>
          <p:cNvPr id="4" name="TextBox 3">
            <a:extLst>
              <a:ext uri="{FF2B5EF4-FFF2-40B4-BE49-F238E27FC236}">
                <a16:creationId xmlns:a16="http://schemas.microsoft.com/office/drawing/2014/main" id="{4B58A524-E670-470D-B254-7F67A2EF1F53}"/>
              </a:ext>
            </a:extLst>
          </p:cNvPr>
          <p:cNvSpPr txBox="1"/>
          <p:nvPr/>
        </p:nvSpPr>
        <p:spPr>
          <a:xfrm>
            <a:off x="631539" y="7519258"/>
            <a:ext cx="13207140" cy="646331"/>
          </a:xfrm>
          <a:prstGeom prst="rect">
            <a:avLst/>
          </a:prstGeom>
          <a:noFill/>
        </p:spPr>
        <p:txBody>
          <a:bodyPr wrap="square">
            <a:spAutoFit/>
          </a:bodyPr>
          <a:lstStyle/>
          <a:p>
            <a:pPr marL="571471" indent="-571471">
              <a:buFontTx/>
              <a:buChar char="-"/>
            </a:pPr>
            <a:r>
              <a:rPr lang="en-US" b="1" dirty="0" err="1"/>
              <a:t>Permitir</a:t>
            </a:r>
            <a:r>
              <a:rPr lang="en-US" b="1" dirty="0"/>
              <a:t> acceder a </a:t>
            </a:r>
            <a:r>
              <a:rPr lang="en-US" b="1" dirty="0" err="1"/>
              <a:t>código</a:t>
            </a:r>
            <a:r>
              <a:rPr lang="en-US" b="1" dirty="0"/>
              <a:t> </a:t>
            </a:r>
            <a:r>
              <a:rPr lang="en-US" b="1" dirty="0" err="1"/>
              <a:t>nativo</a:t>
            </a:r>
            <a:r>
              <a:rPr lang="en-US" b="1" dirty="0"/>
              <a:t> con </a:t>
            </a:r>
            <a:r>
              <a:rPr lang="en-US" b="1" dirty="0" err="1"/>
              <a:t>facilidad</a:t>
            </a:r>
            <a:endParaRPr lang="en-US" b="1" dirty="0"/>
          </a:p>
        </p:txBody>
      </p:sp>
      <p:sp>
        <p:nvSpPr>
          <p:cNvPr id="3" name="TextBox 2">
            <a:extLst>
              <a:ext uri="{FF2B5EF4-FFF2-40B4-BE49-F238E27FC236}">
                <a16:creationId xmlns:a16="http://schemas.microsoft.com/office/drawing/2014/main" id="{7DCE0150-626F-47A9-BBA9-9DA1EF42A1F0}"/>
              </a:ext>
            </a:extLst>
          </p:cNvPr>
          <p:cNvSpPr txBox="1"/>
          <p:nvPr/>
        </p:nvSpPr>
        <p:spPr>
          <a:xfrm>
            <a:off x="1176449" y="3215269"/>
            <a:ext cx="22035605" cy="1754326"/>
          </a:xfrm>
          <a:prstGeom prst="rect">
            <a:avLst/>
          </a:prstGeom>
          <a:solidFill>
            <a:srgbClr val="4A0851"/>
          </a:solidFill>
        </p:spPr>
        <p:txBody>
          <a:bodyPr wrap="square">
            <a:spAutoFit/>
          </a:bodyPr>
          <a:lstStyle/>
          <a:p>
            <a:r>
              <a:rPr lang="en-US">
                <a:solidFill>
                  <a:schemeClr val="bg1"/>
                </a:solidFill>
                <a:latin typeface="Consolas" panose="020B0609020204030204" pitchFamily="49" charset="0"/>
              </a:rPr>
              <a:t>using </a:t>
            </a:r>
            <a:r>
              <a:rPr lang="en-US" err="1">
                <a:solidFill>
                  <a:schemeClr val="bg1"/>
                </a:solidFill>
                <a:latin typeface="Consolas" panose="020B0609020204030204" pitchFamily="49" charset="0"/>
              </a:rPr>
              <a:t>Xamarin.Forms.PlatformConfiguration</a:t>
            </a:r>
            <a:r>
              <a:rPr lang="en-US">
                <a:solidFill>
                  <a:schemeClr val="bg1"/>
                </a:solidFill>
                <a:latin typeface="Consolas" panose="020B0609020204030204" pitchFamily="49" charset="0"/>
              </a:rPr>
              <a:t>;</a:t>
            </a:r>
          </a:p>
          <a:p>
            <a:r>
              <a:rPr lang="en-US">
                <a:solidFill>
                  <a:schemeClr val="bg1"/>
                </a:solidFill>
                <a:latin typeface="Consolas" panose="020B0609020204030204" pitchFamily="49" charset="0"/>
              </a:rPr>
              <a:t>using </a:t>
            </a:r>
            <a:r>
              <a:rPr lang="en-US" err="1">
                <a:solidFill>
                  <a:schemeClr val="bg1"/>
                </a:solidFill>
                <a:latin typeface="Consolas" panose="020B0609020204030204" pitchFamily="49" charset="0"/>
              </a:rPr>
              <a:t>Xamarin.Forms.PlatformConfiguration.iOSSpecific</a:t>
            </a:r>
            <a:r>
              <a:rPr lang="en-US">
                <a:solidFill>
                  <a:schemeClr val="bg1"/>
                </a:solidFill>
                <a:latin typeface="Consolas" panose="020B0609020204030204" pitchFamily="49" charset="0"/>
              </a:rPr>
              <a:t>;</a:t>
            </a:r>
          </a:p>
          <a:p>
            <a:r>
              <a:rPr lang="en-US" err="1">
                <a:solidFill>
                  <a:schemeClr val="bg1"/>
                </a:solidFill>
                <a:latin typeface="Consolas" panose="020B0609020204030204" pitchFamily="49" charset="0"/>
              </a:rPr>
              <a:t>boxView.On</a:t>
            </a:r>
            <a:r>
              <a:rPr lang="en-US">
                <a:solidFill>
                  <a:schemeClr val="bg1"/>
                </a:solidFill>
                <a:latin typeface="Consolas" panose="020B0609020204030204" pitchFamily="49" charset="0"/>
              </a:rPr>
              <a:t>&lt;iOS&gt;().</a:t>
            </a:r>
            <a:r>
              <a:rPr lang="en-US" err="1">
                <a:solidFill>
                  <a:schemeClr val="bg1"/>
                </a:solidFill>
                <a:latin typeface="Consolas" panose="020B0609020204030204" pitchFamily="49" charset="0"/>
              </a:rPr>
              <a:t>UseBlurEffect</a:t>
            </a:r>
            <a:r>
              <a:rPr lang="en-US">
                <a:solidFill>
                  <a:schemeClr val="bg1"/>
                </a:solidFill>
                <a:latin typeface="Consolas" panose="020B0609020204030204" pitchFamily="49" charset="0"/>
              </a:rPr>
              <a:t>(</a:t>
            </a:r>
            <a:r>
              <a:rPr lang="en-US" err="1">
                <a:solidFill>
                  <a:schemeClr val="bg1"/>
                </a:solidFill>
                <a:latin typeface="Consolas" panose="020B0609020204030204" pitchFamily="49" charset="0"/>
              </a:rPr>
              <a:t>BlurEffectStyle.ExtraLight</a:t>
            </a:r>
            <a:r>
              <a:rPr lang="en-US">
                <a:solidFill>
                  <a:schemeClr val="bg1"/>
                </a:solidFill>
                <a:latin typeface="Consolas" panose="020B0609020204030204" pitchFamily="49" charset="0"/>
              </a:rPr>
              <a:t>);</a:t>
            </a:r>
            <a:endParaRPr lang="en-US" sz="7200">
              <a:solidFill>
                <a:schemeClr val="bg1"/>
              </a:solidFill>
            </a:endParaRPr>
          </a:p>
        </p:txBody>
      </p:sp>
      <p:sp>
        <p:nvSpPr>
          <p:cNvPr id="9" name="TextBox 8">
            <a:extLst>
              <a:ext uri="{FF2B5EF4-FFF2-40B4-BE49-F238E27FC236}">
                <a16:creationId xmlns:a16="http://schemas.microsoft.com/office/drawing/2014/main" id="{626744D2-EECD-405A-ABAF-30DD5FA535B4}"/>
              </a:ext>
            </a:extLst>
          </p:cNvPr>
          <p:cNvSpPr txBox="1"/>
          <p:nvPr/>
        </p:nvSpPr>
        <p:spPr>
          <a:xfrm>
            <a:off x="1176449" y="5188682"/>
            <a:ext cx="22035605" cy="1569660"/>
          </a:xfrm>
          <a:prstGeom prst="rect">
            <a:avLst/>
          </a:prstGeom>
          <a:solidFill>
            <a:srgbClr val="4A0851"/>
          </a:solidFill>
        </p:spPr>
        <p:txBody>
          <a:bodyPr wrap="square">
            <a:spAutoFit/>
          </a:bodyPr>
          <a:lstStyle/>
          <a:p>
            <a:r>
              <a:rPr lang="en-US" sz="3200" dirty="0">
                <a:solidFill>
                  <a:schemeClr val="bg1"/>
                </a:solidFill>
                <a:latin typeface="SFMono-Regular"/>
              </a:rPr>
              <a:t>[assembly: </a:t>
            </a:r>
            <a:r>
              <a:rPr lang="en-US" sz="3200" dirty="0" err="1">
                <a:solidFill>
                  <a:schemeClr val="bg1"/>
                </a:solidFill>
                <a:latin typeface="SFMono-Regular"/>
              </a:rPr>
              <a:t>ExportRenderer</a:t>
            </a:r>
            <a:r>
              <a:rPr lang="en-US" sz="3200" dirty="0">
                <a:solidFill>
                  <a:schemeClr val="bg1"/>
                </a:solidFill>
                <a:latin typeface="SFMono-Regular"/>
              </a:rPr>
              <a:t> (</a:t>
            </a:r>
            <a:r>
              <a:rPr lang="en-US" sz="3200" dirty="0" err="1">
                <a:solidFill>
                  <a:schemeClr val="bg1"/>
                </a:solidFill>
                <a:latin typeface="SFMono-Regular"/>
              </a:rPr>
              <a:t>typeof</a:t>
            </a:r>
            <a:r>
              <a:rPr lang="en-US" sz="3200" dirty="0">
                <a:solidFill>
                  <a:schemeClr val="bg1"/>
                </a:solidFill>
                <a:latin typeface="SFMono-Regular"/>
              </a:rPr>
              <a:t>(</a:t>
            </a:r>
            <a:r>
              <a:rPr lang="en-US" sz="3200" dirty="0" err="1">
                <a:solidFill>
                  <a:schemeClr val="bg1"/>
                </a:solidFill>
                <a:latin typeface="SFMono-Regular"/>
              </a:rPr>
              <a:t>MyEntry</a:t>
            </a:r>
            <a:r>
              <a:rPr lang="en-US" sz="3200" dirty="0">
                <a:solidFill>
                  <a:schemeClr val="bg1"/>
                </a:solidFill>
                <a:latin typeface="SFMono-Regular"/>
              </a:rPr>
              <a:t>), </a:t>
            </a:r>
            <a:r>
              <a:rPr lang="en-US" sz="3200" dirty="0" err="1">
                <a:solidFill>
                  <a:schemeClr val="bg1"/>
                </a:solidFill>
                <a:latin typeface="SFMono-Regular"/>
              </a:rPr>
              <a:t>typeof</a:t>
            </a:r>
            <a:r>
              <a:rPr lang="en-US" sz="3200" dirty="0">
                <a:solidFill>
                  <a:schemeClr val="bg1"/>
                </a:solidFill>
                <a:latin typeface="SFMono-Regular"/>
              </a:rPr>
              <a:t>(</a:t>
            </a:r>
            <a:r>
              <a:rPr lang="en-US" sz="3200" dirty="0" err="1">
                <a:solidFill>
                  <a:schemeClr val="bg1"/>
                </a:solidFill>
                <a:latin typeface="SFMono-Regular"/>
              </a:rPr>
              <a:t>MyEntryRenderer</a:t>
            </a:r>
            <a:r>
              <a:rPr lang="en-US" sz="3200" dirty="0">
                <a:solidFill>
                  <a:schemeClr val="bg1"/>
                </a:solidFill>
                <a:latin typeface="SFMono-Regular"/>
              </a:rPr>
              <a:t>))] </a:t>
            </a:r>
          </a:p>
          <a:p>
            <a:r>
              <a:rPr lang="en-US" sz="3200" dirty="0">
                <a:solidFill>
                  <a:schemeClr val="bg1"/>
                </a:solidFill>
                <a:latin typeface="SFMono-Regular"/>
              </a:rPr>
              <a:t>namespace </a:t>
            </a:r>
            <a:r>
              <a:rPr lang="en-US" sz="3200" dirty="0" err="1">
                <a:solidFill>
                  <a:schemeClr val="bg1"/>
                </a:solidFill>
                <a:latin typeface="SFMono-Regular"/>
              </a:rPr>
              <a:t>CustomRenderer.iOS</a:t>
            </a:r>
            <a:r>
              <a:rPr lang="en-US" sz="3200" dirty="0">
                <a:solidFill>
                  <a:schemeClr val="bg1"/>
                </a:solidFill>
                <a:latin typeface="SFMono-Regular"/>
              </a:rPr>
              <a:t> { </a:t>
            </a:r>
          </a:p>
          <a:p>
            <a:r>
              <a:rPr lang="en-US" sz="3200" dirty="0">
                <a:solidFill>
                  <a:schemeClr val="bg1"/>
                </a:solidFill>
                <a:latin typeface="SFMono-Regular"/>
              </a:rPr>
              <a:t>	public class </a:t>
            </a:r>
            <a:r>
              <a:rPr lang="en-US" sz="3200" dirty="0" err="1">
                <a:solidFill>
                  <a:schemeClr val="bg1"/>
                </a:solidFill>
                <a:latin typeface="SFMono-Regular"/>
              </a:rPr>
              <a:t>MyEntryRenderer</a:t>
            </a:r>
            <a:r>
              <a:rPr lang="en-US" sz="3200" dirty="0">
                <a:solidFill>
                  <a:schemeClr val="bg1"/>
                </a:solidFill>
                <a:latin typeface="SFMono-Regular"/>
              </a:rPr>
              <a:t> : </a:t>
            </a:r>
            <a:r>
              <a:rPr lang="en-US" sz="3200" dirty="0" err="1">
                <a:solidFill>
                  <a:schemeClr val="bg1"/>
                </a:solidFill>
                <a:latin typeface="SFMono-Regular"/>
              </a:rPr>
              <a:t>EntryRenderer</a:t>
            </a:r>
            <a:endParaRPr lang="en-US" sz="3200" dirty="0">
              <a:solidFill>
                <a:schemeClr val="bg1"/>
              </a:solidFill>
            </a:endParaRPr>
          </a:p>
        </p:txBody>
      </p:sp>
      <p:sp>
        <p:nvSpPr>
          <p:cNvPr id="8" name="TextBox 7">
            <a:extLst>
              <a:ext uri="{FF2B5EF4-FFF2-40B4-BE49-F238E27FC236}">
                <a16:creationId xmlns:a16="http://schemas.microsoft.com/office/drawing/2014/main" id="{2D8075C3-6BED-439E-905A-D110BD183C76}"/>
              </a:ext>
            </a:extLst>
          </p:cNvPr>
          <p:cNvSpPr txBox="1"/>
          <p:nvPr/>
        </p:nvSpPr>
        <p:spPr>
          <a:xfrm>
            <a:off x="631539" y="2290020"/>
            <a:ext cx="13207140" cy="646331"/>
          </a:xfrm>
          <a:prstGeom prst="rect">
            <a:avLst/>
          </a:prstGeom>
          <a:noFill/>
        </p:spPr>
        <p:txBody>
          <a:bodyPr wrap="square">
            <a:spAutoFit/>
          </a:bodyPr>
          <a:lstStyle/>
          <a:p>
            <a:pPr marL="571471" indent="-571471">
              <a:buFontTx/>
              <a:buChar char="-"/>
            </a:pPr>
            <a:r>
              <a:rPr lang="en-US" b="1" dirty="0" err="1"/>
              <a:t>Eliminar</a:t>
            </a:r>
            <a:r>
              <a:rPr lang="en-US" b="1" dirty="0"/>
              <a:t> APIs </a:t>
            </a:r>
            <a:r>
              <a:rPr lang="en-US" b="1" dirty="0" err="1"/>
              <a:t>confusas</a:t>
            </a:r>
            <a:endParaRPr lang="en-US" b="1" dirty="0"/>
          </a:p>
        </p:txBody>
      </p:sp>
      <p:sp>
        <p:nvSpPr>
          <p:cNvPr id="13" name="TextBox 12">
            <a:extLst>
              <a:ext uri="{FF2B5EF4-FFF2-40B4-BE49-F238E27FC236}">
                <a16:creationId xmlns:a16="http://schemas.microsoft.com/office/drawing/2014/main" id="{97C17BC1-6980-44FF-920F-B00D430FA008}"/>
              </a:ext>
            </a:extLst>
          </p:cNvPr>
          <p:cNvSpPr txBox="1"/>
          <p:nvPr/>
        </p:nvSpPr>
        <p:spPr>
          <a:xfrm>
            <a:off x="1176448" y="8654194"/>
            <a:ext cx="22035607" cy="4524315"/>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#if MONOANDROID</a:t>
            </a:r>
          </a:p>
          <a:p>
            <a:r>
              <a:rPr lang="en-US" dirty="0" err="1">
                <a:solidFill>
                  <a:schemeClr val="bg1"/>
                </a:solidFill>
                <a:latin typeface="Consolas" panose="020B0609020204030204" pitchFamily="49" charset="0"/>
              </a:rPr>
              <a:t>ViewHandler.ViewMapper</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nameof</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IView.BackgroundColor</a:t>
            </a:r>
            <a:r>
              <a:rPr lang="en-US" dirty="0">
                <a:solidFill>
                  <a:schemeClr val="bg1"/>
                </a:solidFill>
                <a:latin typeface="Consolas" panose="020B0609020204030204" pitchFamily="49" charset="0"/>
              </a:rPr>
              <a:t>)] = (handler, view) =&gt;</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handler.NativeView</a:t>
            </a:r>
            <a:r>
              <a:rPr lang="en-US" dirty="0">
                <a:solidFill>
                  <a:schemeClr val="bg1"/>
                </a:solidFill>
                <a:latin typeface="Consolas" panose="020B0609020204030204" pitchFamily="49" charset="0"/>
              </a:rPr>
              <a:t> as </a:t>
            </a:r>
            <a:r>
              <a:rPr lang="en-US" dirty="0" err="1">
                <a:solidFill>
                  <a:schemeClr val="bg1"/>
                </a:solidFill>
                <a:latin typeface="Consolas" panose="020B0609020204030204" pitchFamily="49" charset="0"/>
              </a:rPr>
              <a:t>AView</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SetBackgroundColor</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Xamarin.Forms.Color.Purple.ToNative</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var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crossPlatformLabel.Handler.NativeView</a:t>
            </a:r>
            <a:r>
              <a:rPr lang="en-US" dirty="0">
                <a:solidFill>
                  <a:schemeClr val="bg1"/>
                </a:solidFill>
                <a:latin typeface="Consolas" panose="020B0609020204030204" pitchFamily="49" charset="0"/>
              </a:rPr>
              <a:t> as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#endif</a:t>
            </a:r>
            <a:endParaRPr lang="en-US" sz="7200" dirty="0">
              <a:solidFill>
                <a:schemeClr val="bg1"/>
              </a:solidFill>
            </a:endParaRPr>
          </a:p>
        </p:txBody>
      </p:sp>
    </p:spTree>
    <p:extLst>
      <p:ext uri="{BB962C8B-B14F-4D97-AF65-F5344CB8AC3E}">
        <p14:creationId xmlns:p14="http://schemas.microsoft.com/office/powerpoint/2010/main" val="3565782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2D2E-C4A6-47F5-B6D4-8664C341FC0E}"/>
              </a:ext>
            </a:extLst>
          </p:cNvPr>
          <p:cNvSpPr>
            <a:spLocks noGrp="1"/>
          </p:cNvSpPr>
          <p:nvPr>
            <p:ph type="title"/>
          </p:nvPr>
        </p:nvSpPr>
        <p:spPr/>
        <p:txBody>
          <a:bodyPr/>
          <a:lstStyle/>
          <a:p>
            <a:r>
              <a:rPr lang="en-US" dirty="0"/>
              <a:t>Los Renderers </a:t>
            </a:r>
            <a:r>
              <a:rPr lang="en-US" dirty="0" err="1"/>
              <a:t>actuales</a:t>
            </a:r>
            <a:endParaRPr lang="en-US" dirty="0"/>
          </a:p>
        </p:txBody>
      </p:sp>
      <p:sp>
        <p:nvSpPr>
          <p:cNvPr id="3" name="Text Placeholder 2">
            <a:extLst>
              <a:ext uri="{FF2B5EF4-FFF2-40B4-BE49-F238E27FC236}">
                <a16:creationId xmlns:a16="http://schemas.microsoft.com/office/drawing/2014/main" id="{C9B80D90-1EFC-41A1-9B00-F7AF46702CDA}"/>
              </a:ext>
            </a:extLst>
          </p:cNvPr>
          <p:cNvSpPr txBox="1">
            <a:spLocks/>
          </p:cNvSpPr>
          <p:nvPr/>
        </p:nvSpPr>
        <p:spPr>
          <a:xfrm>
            <a:off x="1168325" y="2930532"/>
            <a:ext cx="15470863" cy="230201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err="1"/>
              <a:t>Fundamentalmente</a:t>
            </a:r>
            <a:r>
              <a:rPr lang="en-US" sz="4000" dirty="0"/>
              <a:t> es un control </a:t>
            </a:r>
            <a:r>
              <a:rPr lang="en-US" sz="4000" dirty="0" err="1"/>
              <a:t>nativo</a:t>
            </a:r>
            <a:endParaRPr lang="en-US" sz="4000" dirty="0"/>
          </a:p>
          <a:p>
            <a:r>
              <a:rPr lang="en-US" sz="4000" dirty="0" err="1"/>
              <a:t>Implementa</a:t>
            </a:r>
            <a:r>
              <a:rPr lang="en-US" sz="4000" dirty="0"/>
              <a:t> </a:t>
            </a:r>
            <a:r>
              <a:rPr lang="en-US" sz="4000" dirty="0" err="1"/>
              <a:t>IVisualElementRenderer</a:t>
            </a:r>
            <a:r>
              <a:rPr lang="en-US" sz="4000" dirty="0"/>
              <a:t> </a:t>
            </a:r>
          </a:p>
          <a:p>
            <a:endParaRPr lang="en-US" sz="4000" dirty="0"/>
          </a:p>
        </p:txBody>
      </p:sp>
      <p:sp>
        <p:nvSpPr>
          <p:cNvPr id="5" name="TextBox 4">
            <a:extLst>
              <a:ext uri="{FF2B5EF4-FFF2-40B4-BE49-F238E27FC236}">
                <a16:creationId xmlns:a16="http://schemas.microsoft.com/office/drawing/2014/main" id="{CCF3C39F-403E-4F1D-98A4-6A2F9442AFF7}"/>
              </a:ext>
            </a:extLst>
          </p:cNvPr>
          <p:cNvSpPr txBox="1"/>
          <p:nvPr/>
        </p:nvSpPr>
        <p:spPr>
          <a:xfrm>
            <a:off x="1176449" y="5232550"/>
            <a:ext cx="22035605" cy="6740307"/>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interface </a:t>
            </a:r>
            <a:r>
              <a:rPr lang="en-US" dirty="0" err="1">
                <a:solidFill>
                  <a:schemeClr val="bg1"/>
                </a:solidFill>
                <a:latin typeface="Consolas" panose="020B0609020204030204" pitchFamily="49" charset="0"/>
              </a:rPr>
              <a:t>IVisualElementRenderer</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p>
          <a:p>
            <a:pPr lvl="1"/>
            <a:r>
              <a:rPr lang="en-US" dirty="0" err="1">
                <a:solidFill>
                  <a:schemeClr val="bg1"/>
                </a:solidFill>
                <a:latin typeface="Consolas" panose="020B0609020204030204" pitchFamily="49" charset="0"/>
              </a:rPr>
              <a:t>VisualElement</a:t>
            </a:r>
            <a:r>
              <a:rPr lang="en-US" dirty="0">
                <a:solidFill>
                  <a:schemeClr val="bg1"/>
                </a:solidFill>
                <a:latin typeface="Consolas" panose="020B0609020204030204" pitchFamily="49" charset="0"/>
              </a:rPr>
              <a:t> Element { get; }</a:t>
            </a:r>
          </a:p>
          <a:p>
            <a:pPr lvl="1"/>
            <a:r>
              <a:rPr lang="en-US" dirty="0" err="1">
                <a:solidFill>
                  <a:schemeClr val="bg1"/>
                </a:solidFill>
                <a:latin typeface="Consolas" panose="020B0609020204030204" pitchFamily="49" charset="0"/>
              </a:rPr>
              <a:t>VisualElementTracker</a:t>
            </a:r>
            <a:r>
              <a:rPr lang="en-US" dirty="0">
                <a:solidFill>
                  <a:schemeClr val="bg1"/>
                </a:solidFill>
                <a:latin typeface="Consolas" panose="020B0609020204030204" pitchFamily="49" charset="0"/>
              </a:rPr>
              <a:t> Tracker { get; }</a:t>
            </a:r>
          </a:p>
          <a:p>
            <a:pPr lvl="1"/>
            <a:r>
              <a:rPr lang="en-US" dirty="0" err="1">
                <a:solidFill>
                  <a:schemeClr val="bg1"/>
                </a:solidFill>
                <a:latin typeface="Consolas" panose="020B0609020204030204" pitchFamily="49" charset="0"/>
              </a:rPr>
              <a:t>AView</a:t>
            </a:r>
            <a:r>
              <a:rPr lang="en-US" dirty="0">
                <a:solidFill>
                  <a:schemeClr val="bg1"/>
                </a:solidFill>
                <a:latin typeface="Consolas" panose="020B0609020204030204" pitchFamily="49" charset="0"/>
              </a:rPr>
              <a:t> View { get; }</a:t>
            </a:r>
          </a:p>
          <a:p>
            <a:pPr lvl="1"/>
            <a:r>
              <a:rPr lang="en-US" dirty="0">
                <a:solidFill>
                  <a:schemeClr val="bg1"/>
                </a:solidFill>
                <a:latin typeface="Consolas" panose="020B0609020204030204" pitchFamily="49" charset="0"/>
              </a:rPr>
              <a:t>event </a:t>
            </a:r>
            <a:r>
              <a:rPr lang="en-US" dirty="0" err="1">
                <a:solidFill>
                  <a:schemeClr val="bg1"/>
                </a:solidFill>
                <a:latin typeface="Consolas" panose="020B0609020204030204" pitchFamily="49" charset="0"/>
              </a:rPr>
              <a:t>EventHandler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VisualElementChangedEventArgs</a:t>
            </a:r>
            <a:r>
              <a:rPr lang="en-US" dirty="0">
                <a:solidFill>
                  <a:schemeClr val="bg1"/>
                </a:solidFill>
                <a:latin typeface="Consolas" panose="020B0609020204030204" pitchFamily="49" charset="0"/>
              </a:rPr>
              <a:t>&gt; </a:t>
            </a:r>
            <a:r>
              <a:rPr lang="en-US" dirty="0" err="1">
                <a:solidFill>
                  <a:schemeClr val="bg1"/>
                </a:solidFill>
                <a:latin typeface="Consolas" panose="020B0609020204030204" pitchFamily="49" charset="0"/>
              </a:rPr>
              <a:t>ElementChanged</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event </a:t>
            </a:r>
            <a:r>
              <a:rPr lang="en-US" dirty="0" err="1">
                <a:solidFill>
                  <a:schemeClr val="bg1"/>
                </a:solidFill>
                <a:latin typeface="Consolas" panose="020B0609020204030204" pitchFamily="49" charset="0"/>
              </a:rPr>
              <a:t>EventHandler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PropertyChangedEventArgs</a:t>
            </a:r>
            <a:r>
              <a:rPr lang="en-US" dirty="0">
                <a:solidFill>
                  <a:schemeClr val="bg1"/>
                </a:solidFill>
                <a:latin typeface="Consolas" panose="020B0609020204030204" pitchFamily="49" charset="0"/>
              </a:rPr>
              <a:t>&gt; </a:t>
            </a:r>
            <a:r>
              <a:rPr lang="en-US" dirty="0" err="1">
                <a:solidFill>
                  <a:schemeClr val="bg1"/>
                </a:solidFill>
                <a:latin typeface="Consolas" panose="020B0609020204030204" pitchFamily="49" charset="0"/>
              </a:rPr>
              <a:t>ElementPropertyChanged</a:t>
            </a:r>
            <a:r>
              <a:rPr lang="en-US" dirty="0">
                <a:solidFill>
                  <a:schemeClr val="bg1"/>
                </a:solidFill>
                <a:latin typeface="Consolas" panose="020B0609020204030204" pitchFamily="49" charset="0"/>
              </a:rPr>
              <a:t>;</a:t>
            </a:r>
          </a:p>
          <a:p>
            <a:pPr lvl="1"/>
            <a:r>
              <a:rPr lang="en-US" dirty="0" err="1">
                <a:solidFill>
                  <a:schemeClr val="bg1"/>
                </a:solidFill>
                <a:latin typeface="Consolas" panose="020B0609020204030204" pitchFamily="49" charset="0"/>
              </a:rPr>
              <a:t>SizeRequest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GetDesiredSize</a:t>
            </a:r>
            <a:r>
              <a:rPr lang="en-US" dirty="0">
                <a:solidFill>
                  <a:schemeClr val="bg1"/>
                </a:solidFill>
                <a:latin typeface="Consolas" panose="020B0609020204030204" pitchFamily="49" charset="0"/>
              </a:rPr>
              <a:t>(int </a:t>
            </a:r>
            <a:r>
              <a:rPr lang="en-US" dirty="0" err="1">
                <a:solidFill>
                  <a:schemeClr val="bg1"/>
                </a:solidFill>
                <a:latin typeface="Consolas" panose="020B0609020204030204" pitchFamily="49" charset="0"/>
              </a:rPr>
              <a:t>widthConstraint</a:t>
            </a:r>
            <a:r>
              <a:rPr lang="en-US" dirty="0">
                <a:solidFill>
                  <a:schemeClr val="bg1"/>
                </a:solidFill>
                <a:latin typeface="Consolas" panose="020B0609020204030204" pitchFamily="49" charset="0"/>
              </a:rPr>
              <a:t>, int </a:t>
            </a:r>
            <a:r>
              <a:rPr lang="en-US" dirty="0" err="1">
                <a:solidFill>
                  <a:schemeClr val="bg1"/>
                </a:solidFill>
                <a:latin typeface="Consolas" panose="020B0609020204030204" pitchFamily="49" charset="0"/>
              </a:rPr>
              <a:t>heightConstraint</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SetElement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VisualElement</a:t>
            </a:r>
            <a:r>
              <a:rPr lang="en-US" dirty="0">
                <a:solidFill>
                  <a:schemeClr val="bg1"/>
                </a:solidFill>
                <a:latin typeface="Consolas" panose="020B0609020204030204" pitchFamily="49" charset="0"/>
              </a:rPr>
              <a:t> element);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SetLabelFor</a:t>
            </a:r>
            <a:r>
              <a:rPr lang="en-US" dirty="0">
                <a:solidFill>
                  <a:schemeClr val="bg1"/>
                </a:solidFill>
                <a:latin typeface="Consolas" panose="020B0609020204030204" pitchFamily="49" charset="0"/>
              </a:rPr>
              <a:t>(int? id);</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UpdateLayout</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a:t>
            </a:r>
            <a:endParaRPr lang="en-US" sz="7200" dirty="0">
              <a:solidFill>
                <a:schemeClr val="bg1"/>
              </a:solidFill>
            </a:endParaRPr>
          </a:p>
        </p:txBody>
      </p:sp>
    </p:spTree>
    <p:extLst>
      <p:ext uri="{BB962C8B-B14F-4D97-AF65-F5344CB8AC3E}">
        <p14:creationId xmlns:p14="http://schemas.microsoft.com/office/powerpoint/2010/main" val="419982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500"/>
                                        <p:tgtEl>
                                          <p:spTgt spid="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1" dur="500"/>
                                        <p:tgtEl>
                                          <p:spTgt spid="5">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4" dur="500"/>
                                        <p:tgtEl>
                                          <p:spTgt spid="5">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30" dur="500"/>
                                        <p:tgtEl>
                                          <p:spTgt spid="5">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3" dur="500"/>
                                        <p:tgtEl>
                                          <p:spTgt spid="5">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6" dur="500"/>
                                        <p:tgtEl>
                                          <p:spTgt spid="5">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9" dur="500"/>
                                        <p:tgtEl>
                                          <p:spTgt spid="5">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randombar(horizontal)">
                                      <p:cBhvr>
                                        <p:cTn id="42" dur="500"/>
                                        <p:tgtEl>
                                          <p:spTgt spid="5">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5" dur="500"/>
                                        <p:tgtEl>
                                          <p:spTgt spid="5">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5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BED21-E5E2-444A-8E1F-510E3C6235C7}"/>
              </a:ext>
            </a:extLst>
          </p:cNvPr>
          <p:cNvSpPr txBox="1"/>
          <p:nvPr/>
        </p:nvSpPr>
        <p:spPr>
          <a:xfrm>
            <a:off x="1495163" y="7437321"/>
            <a:ext cx="21191823" cy="5632311"/>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interface </a:t>
            </a:r>
            <a:r>
              <a:rPr lang="en-US" b="1" dirty="0" err="1">
                <a:solidFill>
                  <a:schemeClr val="bg1"/>
                </a:solidFill>
                <a:latin typeface="Consolas" panose="020B0609020204030204" pitchFamily="49" charset="0"/>
              </a:rPr>
              <a:t>IViewHandler</a:t>
            </a:r>
            <a:endParaRPr lang="en-US" b="1"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SetView</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IView</a:t>
            </a:r>
            <a:r>
              <a:rPr lang="en-US" dirty="0">
                <a:solidFill>
                  <a:schemeClr val="bg1"/>
                </a:solidFill>
                <a:latin typeface="Consolas" panose="020B0609020204030204" pitchFamily="49" charset="0"/>
              </a:rPr>
              <a:t> view);</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UpdateValue</a:t>
            </a:r>
            <a:r>
              <a:rPr lang="en-US" dirty="0">
                <a:solidFill>
                  <a:schemeClr val="bg1"/>
                </a:solidFill>
                <a:latin typeface="Consolas" panose="020B0609020204030204" pitchFamily="49" charset="0"/>
              </a:rPr>
              <a:t>(string property);</a:t>
            </a:r>
          </a:p>
          <a:p>
            <a:pPr lvl="1"/>
            <a:r>
              <a:rPr lang="en-US" dirty="0">
                <a:solidFill>
                  <a:schemeClr val="bg1"/>
                </a:solidFill>
                <a:latin typeface="Consolas" panose="020B0609020204030204" pitchFamily="49" charset="0"/>
              </a:rPr>
              <a:t>void Remove(</a:t>
            </a:r>
            <a:r>
              <a:rPr lang="en-US" dirty="0" err="1">
                <a:solidFill>
                  <a:schemeClr val="bg1"/>
                </a:solidFill>
                <a:latin typeface="Consolas" panose="020B0609020204030204" pitchFamily="49" charset="0"/>
              </a:rPr>
              <a:t>IView</a:t>
            </a:r>
            <a:r>
              <a:rPr lang="en-US" dirty="0">
                <a:solidFill>
                  <a:schemeClr val="bg1"/>
                </a:solidFill>
                <a:latin typeface="Consolas" panose="020B0609020204030204" pitchFamily="49" charset="0"/>
              </a:rPr>
              <a:t> view);</a:t>
            </a:r>
          </a:p>
          <a:p>
            <a:pPr lvl="1"/>
            <a:r>
              <a:rPr lang="en-US" dirty="0">
                <a:solidFill>
                  <a:schemeClr val="bg1"/>
                </a:solidFill>
                <a:latin typeface="Consolas" panose="020B0609020204030204" pitchFamily="49" charset="0"/>
              </a:rPr>
              <a:t>object </a:t>
            </a:r>
            <a:r>
              <a:rPr lang="en-US" dirty="0" err="1">
                <a:solidFill>
                  <a:schemeClr val="bg1"/>
                </a:solidFill>
                <a:latin typeface="Consolas" panose="020B0609020204030204" pitchFamily="49" charset="0"/>
              </a:rPr>
              <a:t>NativeView</a:t>
            </a:r>
            <a:r>
              <a:rPr lang="en-US" dirty="0">
                <a:solidFill>
                  <a:schemeClr val="bg1"/>
                </a:solidFill>
                <a:latin typeface="Consolas" panose="020B0609020204030204" pitchFamily="49" charset="0"/>
              </a:rPr>
              <a:t> { get; }</a:t>
            </a:r>
          </a:p>
          <a:p>
            <a:pPr lvl="1"/>
            <a:r>
              <a:rPr lang="en-US" dirty="0">
                <a:solidFill>
                  <a:schemeClr val="bg1"/>
                </a:solidFill>
                <a:latin typeface="Consolas" panose="020B0609020204030204" pitchFamily="49" charset="0"/>
              </a:rPr>
              <a:t>bool </a:t>
            </a:r>
            <a:r>
              <a:rPr lang="en-US" dirty="0" err="1">
                <a:solidFill>
                  <a:schemeClr val="bg1"/>
                </a:solidFill>
                <a:latin typeface="Consolas" panose="020B0609020204030204" pitchFamily="49" charset="0"/>
              </a:rPr>
              <a:t>HasContainer</a:t>
            </a:r>
            <a:r>
              <a:rPr lang="en-US" dirty="0">
                <a:solidFill>
                  <a:schemeClr val="bg1"/>
                </a:solidFill>
                <a:latin typeface="Consolas" panose="020B0609020204030204" pitchFamily="49" charset="0"/>
              </a:rPr>
              <a:t> { get; set; }</a:t>
            </a:r>
          </a:p>
          <a:p>
            <a:pPr lvl="1"/>
            <a:r>
              <a:rPr lang="en-US" dirty="0" err="1">
                <a:solidFill>
                  <a:schemeClr val="bg1"/>
                </a:solidFill>
                <a:latin typeface="Consolas" panose="020B0609020204030204" pitchFamily="49" charset="0"/>
              </a:rPr>
              <a:t>SizeRequest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GetDesiredSize</a:t>
            </a:r>
            <a:r>
              <a:rPr lang="en-US" dirty="0">
                <a:solidFill>
                  <a:schemeClr val="bg1"/>
                </a:solidFill>
                <a:latin typeface="Consolas" panose="020B0609020204030204" pitchFamily="49" charset="0"/>
              </a:rPr>
              <a:t>(double </a:t>
            </a:r>
            <a:r>
              <a:rPr lang="en-US" dirty="0" err="1">
                <a:solidFill>
                  <a:schemeClr val="bg1"/>
                </a:solidFill>
                <a:latin typeface="Consolas" panose="020B0609020204030204" pitchFamily="49" charset="0"/>
              </a:rPr>
              <a:t>widthConstraint</a:t>
            </a:r>
            <a:r>
              <a:rPr lang="en-US" dirty="0">
                <a:solidFill>
                  <a:schemeClr val="bg1"/>
                </a:solidFill>
                <a:latin typeface="Consolas" panose="020B0609020204030204" pitchFamily="49" charset="0"/>
              </a:rPr>
              <a:t>, double </a:t>
            </a:r>
            <a:r>
              <a:rPr lang="en-US" dirty="0" err="1">
                <a:solidFill>
                  <a:schemeClr val="bg1"/>
                </a:solidFill>
                <a:latin typeface="Consolas" panose="020B0609020204030204" pitchFamily="49" charset="0"/>
              </a:rPr>
              <a:t>heightConstraint</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SetFrame</a:t>
            </a:r>
            <a:r>
              <a:rPr lang="en-US" dirty="0">
                <a:solidFill>
                  <a:schemeClr val="bg1"/>
                </a:solidFill>
                <a:latin typeface="Consolas" panose="020B0609020204030204" pitchFamily="49" charset="0"/>
              </a:rPr>
              <a:t>(Rectangle frame);</a:t>
            </a:r>
          </a:p>
          <a:p>
            <a:r>
              <a:rPr lang="en-US" dirty="0">
                <a:solidFill>
                  <a:schemeClr val="bg1"/>
                </a:solidFill>
                <a:latin typeface="Consolas" panose="020B0609020204030204" pitchFamily="49" charset="0"/>
              </a:rPr>
              <a:t>}</a:t>
            </a:r>
            <a:endParaRPr lang="en-US" sz="7200" dirty="0">
              <a:solidFill>
                <a:schemeClr val="bg1"/>
              </a:solidFill>
            </a:endParaRPr>
          </a:p>
        </p:txBody>
      </p:sp>
      <p:sp>
        <p:nvSpPr>
          <p:cNvPr id="6" name="TextBox 5">
            <a:extLst>
              <a:ext uri="{FF2B5EF4-FFF2-40B4-BE49-F238E27FC236}">
                <a16:creationId xmlns:a16="http://schemas.microsoft.com/office/drawing/2014/main" id="{F47C5ECE-84AD-450C-8632-0E1450CE4CBE}"/>
              </a:ext>
            </a:extLst>
          </p:cNvPr>
          <p:cNvSpPr txBox="1"/>
          <p:nvPr/>
        </p:nvSpPr>
        <p:spPr>
          <a:xfrm>
            <a:off x="1495168" y="448519"/>
            <a:ext cx="21191822" cy="6740307"/>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interface </a:t>
            </a:r>
            <a:r>
              <a:rPr lang="en-US" b="1" dirty="0" err="1">
                <a:solidFill>
                  <a:schemeClr val="bg1"/>
                </a:solidFill>
                <a:latin typeface="Consolas" panose="020B0609020204030204" pitchFamily="49" charset="0"/>
              </a:rPr>
              <a:t>IVisualElementRenderer</a:t>
            </a:r>
            <a:endParaRPr lang="en-US" b="1"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p>
          <a:p>
            <a:pPr lvl="1"/>
            <a:r>
              <a:rPr lang="en-US" dirty="0" err="1">
                <a:solidFill>
                  <a:schemeClr val="bg1"/>
                </a:solidFill>
                <a:latin typeface="Consolas" panose="020B0609020204030204" pitchFamily="49" charset="0"/>
              </a:rPr>
              <a:t>VisualElement</a:t>
            </a:r>
            <a:r>
              <a:rPr lang="en-US" dirty="0">
                <a:solidFill>
                  <a:schemeClr val="bg1"/>
                </a:solidFill>
                <a:latin typeface="Consolas" panose="020B0609020204030204" pitchFamily="49" charset="0"/>
              </a:rPr>
              <a:t> Element { get; }</a:t>
            </a:r>
          </a:p>
          <a:p>
            <a:pPr lvl="1"/>
            <a:r>
              <a:rPr lang="en-US" dirty="0" err="1">
                <a:solidFill>
                  <a:schemeClr val="bg1"/>
                </a:solidFill>
                <a:latin typeface="Consolas" panose="020B0609020204030204" pitchFamily="49" charset="0"/>
              </a:rPr>
              <a:t>VisualElementTracker</a:t>
            </a:r>
            <a:r>
              <a:rPr lang="en-US" dirty="0">
                <a:solidFill>
                  <a:schemeClr val="bg1"/>
                </a:solidFill>
                <a:latin typeface="Consolas" panose="020B0609020204030204" pitchFamily="49" charset="0"/>
              </a:rPr>
              <a:t> Tracker { get; }</a:t>
            </a:r>
          </a:p>
          <a:p>
            <a:pPr lvl="1"/>
            <a:r>
              <a:rPr lang="en-US" dirty="0" err="1">
                <a:solidFill>
                  <a:schemeClr val="bg1"/>
                </a:solidFill>
                <a:latin typeface="Consolas" panose="020B0609020204030204" pitchFamily="49" charset="0"/>
              </a:rPr>
              <a:t>AView</a:t>
            </a:r>
            <a:r>
              <a:rPr lang="en-US" dirty="0">
                <a:solidFill>
                  <a:schemeClr val="bg1"/>
                </a:solidFill>
                <a:latin typeface="Consolas" panose="020B0609020204030204" pitchFamily="49" charset="0"/>
              </a:rPr>
              <a:t> View { get; }</a:t>
            </a:r>
          </a:p>
          <a:p>
            <a:pPr lvl="1"/>
            <a:r>
              <a:rPr lang="en-US" dirty="0">
                <a:solidFill>
                  <a:schemeClr val="bg1"/>
                </a:solidFill>
                <a:latin typeface="Consolas" panose="020B0609020204030204" pitchFamily="49" charset="0"/>
              </a:rPr>
              <a:t>event </a:t>
            </a:r>
            <a:r>
              <a:rPr lang="en-US" dirty="0" err="1">
                <a:solidFill>
                  <a:schemeClr val="bg1"/>
                </a:solidFill>
                <a:latin typeface="Consolas" panose="020B0609020204030204" pitchFamily="49" charset="0"/>
              </a:rPr>
              <a:t>EventHandler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VisualElementChangedEventArgs</a:t>
            </a:r>
            <a:r>
              <a:rPr lang="en-US" dirty="0">
                <a:solidFill>
                  <a:schemeClr val="bg1"/>
                </a:solidFill>
                <a:latin typeface="Consolas" panose="020B0609020204030204" pitchFamily="49" charset="0"/>
              </a:rPr>
              <a:t>&gt; </a:t>
            </a:r>
            <a:r>
              <a:rPr lang="en-US" dirty="0" err="1">
                <a:solidFill>
                  <a:schemeClr val="bg1"/>
                </a:solidFill>
                <a:latin typeface="Consolas" panose="020B0609020204030204" pitchFamily="49" charset="0"/>
              </a:rPr>
              <a:t>ElementChanged</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event </a:t>
            </a:r>
            <a:r>
              <a:rPr lang="en-US" dirty="0" err="1">
                <a:solidFill>
                  <a:schemeClr val="bg1"/>
                </a:solidFill>
                <a:latin typeface="Consolas" panose="020B0609020204030204" pitchFamily="49" charset="0"/>
              </a:rPr>
              <a:t>EventHandler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PropertyChangedEventArgs</a:t>
            </a:r>
            <a:r>
              <a:rPr lang="en-US" dirty="0">
                <a:solidFill>
                  <a:schemeClr val="bg1"/>
                </a:solidFill>
                <a:latin typeface="Consolas" panose="020B0609020204030204" pitchFamily="49" charset="0"/>
              </a:rPr>
              <a:t>&gt; </a:t>
            </a:r>
            <a:r>
              <a:rPr lang="en-US" dirty="0" err="1">
                <a:solidFill>
                  <a:schemeClr val="bg1"/>
                </a:solidFill>
                <a:latin typeface="Consolas" panose="020B0609020204030204" pitchFamily="49" charset="0"/>
              </a:rPr>
              <a:t>ElementPropertyChanged</a:t>
            </a:r>
            <a:r>
              <a:rPr lang="en-US" dirty="0">
                <a:solidFill>
                  <a:schemeClr val="bg1"/>
                </a:solidFill>
                <a:latin typeface="Consolas" panose="020B0609020204030204" pitchFamily="49" charset="0"/>
              </a:rPr>
              <a:t>;</a:t>
            </a:r>
          </a:p>
          <a:p>
            <a:pPr lvl="1"/>
            <a:r>
              <a:rPr lang="en-US" dirty="0" err="1">
                <a:solidFill>
                  <a:schemeClr val="bg1"/>
                </a:solidFill>
                <a:latin typeface="Consolas" panose="020B0609020204030204" pitchFamily="49" charset="0"/>
              </a:rPr>
              <a:t>SizeRequest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GetDesiredSize</a:t>
            </a:r>
            <a:r>
              <a:rPr lang="en-US" dirty="0">
                <a:solidFill>
                  <a:schemeClr val="bg1"/>
                </a:solidFill>
                <a:latin typeface="Consolas" panose="020B0609020204030204" pitchFamily="49" charset="0"/>
              </a:rPr>
              <a:t>(int </a:t>
            </a:r>
            <a:r>
              <a:rPr lang="en-US" dirty="0" err="1">
                <a:solidFill>
                  <a:schemeClr val="bg1"/>
                </a:solidFill>
                <a:latin typeface="Consolas" panose="020B0609020204030204" pitchFamily="49" charset="0"/>
              </a:rPr>
              <a:t>widthConstraint</a:t>
            </a:r>
            <a:r>
              <a:rPr lang="en-US" dirty="0">
                <a:solidFill>
                  <a:schemeClr val="bg1"/>
                </a:solidFill>
                <a:latin typeface="Consolas" panose="020B0609020204030204" pitchFamily="49" charset="0"/>
              </a:rPr>
              <a:t>, int </a:t>
            </a:r>
            <a:r>
              <a:rPr lang="en-US" dirty="0" err="1">
                <a:solidFill>
                  <a:schemeClr val="bg1"/>
                </a:solidFill>
                <a:latin typeface="Consolas" panose="020B0609020204030204" pitchFamily="49" charset="0"/>
              </a:rPr>
              <a:t>heightConstraint</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SetElement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VisualElement</a:t>
            </a:r>
            <a:r>
              <a:rPr lang="en-US" dirty="0">
                <a:solidFill>
                  <a:schemeClr val="bg1"/>
                </a:solidFill>
                <a:latin typeface="Consolas" panose="020B0609020204030204" pitchFamily="49" charset="0"/>
              </a:rPr>
              <a:t> element);</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SetLabelFor</a:t>
            </a:r>
            <a:r>
              <a:rPr lang="en-US" dirty="0">
                <a:solidFill>
                  <a:schemeClr val="bg1"/>
                </a:solidFill>
                <a:latin typeface="Consolas" panose="020B0609020204030204" pitchFamily="49" charset="0"/>
              </a:rPr>
              <a:t>(int? id);</a:t>
            </a:r>
          </a:p>
          <a:p>
            <a:pPr lvl="1"/>
            <a:r>
              <a:rPr lang="en-US" dirty="0">
                <a:solidFill>
                  <a:schemeClr val="bg1"/>
                </a:solidFill>
                <a:latin typeface="Consolas" panose="020B0609020204030204" pitchFamily="49" charset="0"/>
              </a:rPr>
              <a:t>void </a:t>
            </a:r>
            <a:r>
              <a:rPr lang="en-US" dirty="0" err="1">
                <a:solidFill>
                  <a:schemeClr val="bg1"/>
                </a:solidFill>
                <a:latin typeface="Consolas" panose="020B0609020204030204" pitchFamily="49" charset="0"/>
              </a:rPr>
              <a:t>UpdateLayout</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a:t>
            </a:r>
            <a:endParaRPr lang="en-US" sz="7200" dirty="0">
              <a:solidFill>
                <a:schemeClr val="bg1"/>
              </a:solidFill>
            </a:endParaRPr>
          </a:p>
        </p:txBody>
      </p:sp>
      <p:sp>
        <p:nvSpPr>
          <p:cNvPr id="9" name="Title 1">
            <a:extLst>
              <a:ext uri="{FF2B5EF4-FFF2-40B4-BE49-F238E27FC236}">
                <a16:creationId xmlns:a16="http://schemas.microsoft.com/office/drawing/2014/main" id="{2ECAFBE0-377D-4FAF-A115-D98D83B2A188}"/>
              </a:ext>
            </a:extLst>
          </p:cNvPr>
          <p:cNvSpPr txBox="1">
            <a:spLocks/>
          </p:cNvSpPr>
          <p:nvPr/>
        </p:nvSpPr>
        <p:spPr>
          <a:xfrm>
            <a:off x="13009224" y="448521"/>
            <a:ext cx="1044701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sz="7200" err="1">
                <a:solidFill>
                  <a:schemeClr val="bg1"/>
                </a:solidFill>
              </a:rPr>
              <a:t>IVisualElementRenderer</a:t>
            </a:r>
            <a:endParaRPr lang="en-US" sz="7200">
              <a:solidFill>
                <a:schemeClr val="bg1"/>
              </a:solidFill>
            </a:endParaRPr>
          </a:p>
        </p:txBody>
      </p:sp>
      <p:sp>
        <p:nvSpPr>
          <p:cNvPr id="8" name="Title 1">
            <a:extLst>
              <a:ext uri="{FF2B5EF4-FFF2-40B4-BE49-F238E27FC236}">
                <a16:creationId xmlns:a16="http://schemas.microsoft.com/office/drawing/2014/main" id="{9581CBFC-7DDF-2E4D-B0DB-E1E8D8850E20}"/>
              </a:ext>
            </a:extLst>
          </p:cNvPr>
          <p:cNvSpPr txBox="1">
            <a:spLocks/>
          </p:cNvSpPr>
          <p:nvPr/>
        </p:nvSpPr>
        <p:spPr>
          <a:xfrm>
            <a:off x="13778475" y="7437321"/>
            <a:ext cx="8908512"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s-ES" sz="7200" err="1">
                <a:solidFill>
                  <a:schemeClr val="bg1"/>
                </a:solidFill>
              </a:rPr>
              <a:t>IViewHandler</a:t>
            </a:r>
            <a:r>
              <a:rPr lang="es-ES" sz="7200">
                <a:solidFill>
                  <a:schemeClr val="bg1"/>
                </a:solidFill>
              </a:rPr>
              <a:t> - .NET MAUI</a:t>
            </a:r>
          </a:p>
        </p:txBody>
      </p:sp>
    </p:spTree>
    <p:extLst>
      <p:ext uri="{BB962C8B-B14F-4D97-AF65-F5344CB8AC3E}">
        <p14:creationId xmlns:p14="http://schemas.microsoft.com/office/powerpoint/2010/main" val="2897969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951C-6701-4922-B1FD-4B54DE771FD5}"/>
              </a:ext>
            </a:extLst>
          </p:cNvPr>
          <p:cNvSpPr>
            <a:spLocks noGrp="1"/>
          </p:cNvSpPr>
          <p:nvPr>
            <p:ph type="title"/>
          </p:nvPr>
        </p:nvSpPr>
        <p:spPr/>
        <p:txBody>
          <a:bodyPr/>
          <a:lstStyle/>
          <a:p>
            <a:r>
              <a:rPr lang="en-US" dirty="0" err="1"/>
              <a:t>IView</a:t>
            </a:r>
            <a:r>
              <a:rPr lang="en-US" dirty="0"/>
              <a:t> &amp; </a:t>
            </a:r>
            <a:r>
              <a:rPr lang="en-US" dirty="0" err="1"/>
              <a:t>IViewHandler</a:t>
            </a:r>
            <a:endParaRPr lang="en-US" dirty="0"/>
          </a:p>
        </p:txBody>
      </p:sp>
      <p:sp>
        <p:nvSpPr>
          <p:cNvPr id="3" name="TextBox 2">
            <a:extLst>
              <a:ext uri="{FF2B5EF4-FFF2-40B4-BE49-F238E27FC236}">
                <a16:creationId xmlns:a16="http://schemas.microsoft.com/office/drawing/2014/main" id="{D7CB34A9-A4FC-4E2D-898C-D0824EB85300}"/>
              </a:ext>
            </a:extLst>
          </p:cNvPr>
          <p:cNvSpPr txBox="1"/>
          <p:nvPr/>
        </p:nvSpPr>
        <p:spPr>
          <a:xfrm>
            <a:off x="1176449" y="2373281"/>
            <a:ext cx="22035605" cy="5632311"/>
          </a:xfrm>
          <a:prstGeom prst="rect">
            <a:avLst/>
          </a:prstGeom>
          <a:solidFill>
            <a:srgbClr val="4A0851"/>
          </a:solidFill>
        </p:spPr>
        <p:txBody>
          <a:bodyPr wrap="square">
            <a:spAutoFit/>
          </a:bodyPr>
          <a:lstStyle/>
          <a:p>
            <a:r>
              <a:rPr lang="en-US">
                <a:solidFill>
                  <a:schemeClr val="bg1"/>
                </a:solidFill>
                <a:latin typeface="Consolas" panose="020B0609020204030204" pitchFamily="49" charset="0"/>
              </a:rPr>
              <a:t>public interface </a:t>
            </a:r>
            <a:r>
              <a:rPr lang="en-US" err="1">
                <a:solidFill>
                  <a:schemeClr val="bg1"/>
                </a:solidFill>
                <a:latin typeface="Consolas" panose="020B0609020204030204" pitchFamily="49" charset="0"/>
              </a:rPr>
              <a:t>IViewHandler</a:t>
            </a:r>
            <a:endParaRPr lang="en-US">
              <a:solidFill>
                <a:schemeClr val="bg1"/>
              </a:solidFill>
              <a:latin typeface="Consolas" panose="020B0609020204030204" pitchFamily="49" charset="0"/>
            </a:endParaRPr>
          </a:p>
          <a:p>
            <a:r>
              <a:rPr lang="en-US">
                <a:solidFill>
                  <a:schemeClr val="bg1"/>
                </a:solidFill>
                <a:latin typeface="Consolas" panose="020B0609020204030204" pitchFamily="49" charset="0"/>
              </a:rPr>
              <a:t>{</a:t>
            </a:r>
          </a:p>
          <a:p>
            <a:pPr lvl="1"/>
            <a:r>
              <a:rPr lang="en-US">
                <a:solidFill>
                  <a:schemeClr val="bg1"/>
                </a:solidFill>
                <a:latin typeface="Consolas" panose="020B0609020204030204" pitchFamily="49" charset="0"/>
              </a:rPr>
              <a:t>void </a:t>
            </a:r>
            <a:r>
              <a:rPr lang="en-US" err="1">
                <a:solidFill>
                  <a:schemeClr val="bg1"/>
                </a:solidFill>
                <a:latin typeface="Consolas" panose="020B0609020204030204" pitchFamily="49" charset="0"/>
              </a:rPr>
              <a:t>SetView</a:t>
            </a:r>
            <a:r>
              <a:rPr lang="en-US">
                <a:solidFill>
                  <a:schemeClr val="bg1"/>
                </a:solidFill>
                <a:latin typeface="Consolas" panose="020B0609020204030204" pitchFamily="49" charset="0"/>
              </a:rPr>
              <a:t>(</a:t>
            </a:r>
            <a:r>
              <a:rPr lang="en-US" err="1">
                <a:solidFill>
                  <a:schemeClr val="bg1"/>
                </a:solidFill>
                <a:latin typeface="Consolas" panose="020B0609020204030204" pitchFamily="49" charset="0"/>
              </a:rPr>
              <a:t>IView</a:t>
            </a:r>
            <a:r>
              <a:rPr lang="en-US">
                <a:solidFill>
                  <a:schemeClr val="bg1"/>
                </a:solidFill>
                <a:latin typeface="Consolas" panose="020B0609020204030204" pitchFamily="49" charset="0"/>
              </a:rPr>
              <a:t> view);</a:t>
            </a:r>
          </a:p>
          <a:p>
            <a:pPr lvl="1"/>
            <a:r>
              <a:rPr lang="en-US">
                <a:solidFill>
                  <a:schemeClr val="bg1"/>
                </a:solidFill>
                <a:latin typeface="Consolas" panose="020B0609020204030204" pitchFamily="49" charset="0"/>
              </a:rPr>
              <a:t>void </a:t>
            </a:r>
            <a:r>
              <a:rPr lang="en-US" err="1">
                <a:solidFill>
                  <a:schemeClr val="bg1"/>
                </a:solidFill>
                <a:latin typeface="Consolas" panose="020B0609020204030204" pitchFamily="49" charset="0"/>
              </a:rPr>
              <a:t>UpdateValue</a:t>
            </a:r>
            <a:r>
              <a:rPr lang="en-US">
                <a:solidFill>
                  <a:schemeClr val="bg1"/>
                </a:solidFill>
                <a:latin typeface="Consolas" panose="020B0609020204030204" pitchFamily="49" charset="0"/>
              </a:rPr>
              <a:t>(string property);</a:t>
            </a:r>
          </a:p>
          <a:p>
            <a:pPr lvl="1"/>
            <a:r>
              <a:rPr lang="en-US">
                <a:solidFill>
                  <a:schemeClr val="bg1"/>
                </a:solidFill>
                <a:latin typeface="Consolas" panose="020B0609020204030204" pitchFamily="49" charset="0"/>
              </a:rPr>
              <a:t>void Remove(</a:t>
            </a:r>
            <a:r>
              <a:rPr lang="en-US" err="1">
                <a:solidFill>
                  <a:schemeClr val="bg1"/>
                </a:solidFill>
                <a:latin typeface="Consolas" panose="020B0609020204030204" pitchFamily="49" charset="0"/>
              </a:rPr>
              <a:t>IView</a:t>
            </a:r>
            <a:r>
              <a:rPr lang="en-US">
                <a:solidFill>
                  <a:schemeClr val="bg1"/>
                </a:solidFill>
                <a:latin typeface="Consolas" panose="020B0609020204030204" pitchFamily="49" charset="0"/>
              </a:rPr>
              <a:t> view);</a:t>
            </a:r>
          </a:p>
          <a:p>
            <a:pPr lvl="1"/>
            <a:r>
              <a:rPr lang="en-US">
                <a:solidFill>
                  <a:schemeClr val="bg1"/>
                </a:solidFill>
                <a:latin typeface="Consolas" panose="020B0609020204030204" pitchFamily="49" charset="0"/>
              </a:rPr>
              <a:t>object </a:t>
            </a:r>
            <a:r>
              <a:rPr lang="en-US" err="1">
                <a:solidFill>
                  <a:schemeClr val="bg1"/>
                </a:solidFill>
                <a:latin typeface="Consolas" panose="020B0609020204030204" pitchFamily="49" charset="0"/>
              </a:rPr>
              <a:t>NativeView</a:t>
            </a:r>
            <a:r>
              <a:rPr lang="en-US">
                <a:solidFill>
                  <a:schemeClr val="bg1"/>
                </a:solidFill>
                <a:latin typeface="Consolas" panose="020B0609020204030204" pitchFamily="49" charset="0"/>
              </a:rPr>
              <a:t> { get; }</a:t>
            </a:r>
          </a:p>
          <a:p>
            <a:pPr lvl="1"/>
            <a:r>
              <a:rPr lang="en-US">
                <a:solidFill>
                  <a:schemeClr val="bg1"/>
                </a:solidFill>
                <a:latin typeface="Consolas" panose="020B0609020204030204" pitchFamily="49" charset="0"/>
              </a:rPr>
              <a:t>bool </a:t>
            </a:r>
            <a:r>
              <a:rPr lang="en-US" err="1">
                <a:solidFill>
                  <a:schemeClr val="bg1"/>
                </a:solidFill>
                <a:latin typeface="Consolas" panose="020B0609020204030204" pitchFamily="49" charset="0"/>
              </a:rPr>
              <a:t>HasContainer</a:t>
            </a:r>
            <a:r>
              <a:rPr lang="en-US">
                <a:solidFill>
                  <a:schemeClr val="bg1"/>
                </a:solidFill>
                <a:latin typeface="Consolas" panose="020B0609020204030204" pitchFamily="49" charset="0"/>
              </a:rPr>
              <a:t> { get; set; }</a:t>
            </a:r>
          </a:p>
          <a:p>
            <a:pPr lvl="1"/>
            <a:r>
              <a:rPr lang="en-US" err="1">
                <a:solidFill>
                  <a:schemeClr val="bg1"/>
                </a:solidFill>
                <a:latin typeface="Consolas" panose="020B0609020204030204" pitchFamily="49" charset="0"/>
              </a:rPr>
              <a:t>SizeRequest</a:t>
            </a:r>
            <a:r>
              <a:rPr lang="en-US">
                <a:solidFill>
                  <a:schemeClr val="bg1"/>
                </a:solidFill>
                <a:latin typeface="Consolas" panose="020B0609020204030204" pitchFamily="49" charset="0"/>
              </a:rPr>
              <a:t> </a:t>
            </a:r>
            <a:r>
              <a:rPr lang="en-US" err="1">
                <a:solidFill>
                  <a:schemeClr val="bg1"/>
                </a:solidFill>
                <a:latin typeface="Consolas" panose="020B0609020204030204" pitchFamily="49" charset="0"/>
              </a:rPr>
              <a:t>GetDesiredSize</a:t>
            </a:r>
            <a:r>
              <a:rPr lang="en-US">
                <a:solidFill>
                  <a:schemeClr val="bg1"/>
                </a:solidFill>
                <a:latin typeface="Consolas" panose="020B0609020204030204" pitchFamily="49" charset="0"/>
              </a:rPr>
              <a:t>(double </a:t>
            </a:r>
            <a:r>
              <a:rPr lang="en-US" err="1">
                <a:solidFill>
                  <a:schemeClr val="bg1"/>
                </a:solidFill>
                <a:latin typeface="Consolas" panose="020B0609020204030204" pitchFamily="49" charset="0"/>
              </a:rPr>
              <a:t>widthConstraint</a:t>
            </a:r>
            <a:r>
              <a:rPr lang="en-US">
                <a:solidFill>
                  <a:schemeClr val="bg1"/>
                </a:solidFill>
                <a:latin typeface="Consolas" panose="020B0609020204030204" pitchFamily="49" charset="0"/>
              </a:rPr>
              <a:t>, double </a:t>
            </a:r>
            <a:r>
              <a:rPr lang="en-US" err="1">
                <a:solidFill>
                  <a:schemeClr val="bg1"/>
                </a:solidFill>
                <a:latin typeface="Consolas" panose="020B0609020204030204" pitchFamily="49" charset="0"/>
              </a:rPr>
              <a:t>heightConstraint</a:t>
            </a:r>
            <a:r>
              <a:rPr lang="en-US">
                <a:solidFill>
                  <a:schemeClr val="bg1"/>
                </a:solidFill>
                <a:latin typeface="Consolas" panose="020B0609020204030204" pitchFamily="49" charset="0"/>
              </a:rPr>
              <a:t>);</a:t>
            </a:r>
          </a:p>
          <a:p>
            <a:pPr lvl="1"/>
            <a:r>
              <a:rPr lang="en-US">
                <a:solidFill>
                  <a:schemeClr val="bg1"/>
                </a:solidFill>
                <a:latin typeface="Consolas" panose="020B0609020204030204" pitchFamily="49" charset="0"/>
              </a:rPr>
              <a:t>void </a:t>
            </a:r>
            <a:r>
              <a:rPr lang="en-US" err="1">
                <a:solidFill>
                  <a:schemeClr val="bg1"/>
                </a:solidFill>
                <a:latin typeface="Consolas" panose="020B0609020204030204" pitchFamily="49" charset="0"/>
              </a:rPr>
              <a:t>SetFrame</a:t>
            </a:r>
            <a:r>
              <a:rPr lang="en-US">
                <a:solidFill>
                  <a:schemeClr val="bg1"/>
                </a:solidFill>
                <a:latin typeface="Consolas" panose="020B0609020204030204" pitchFamily="49" charset="0"/>
              </a:rPr>
              <a:t>(Rectangle frame);</a:t>
            </a:r>
          </a:p>
          <a:p>
            <a:r>
              <a:rPr lang="en-US">
                <a:solidFill>
                  <a:schemeClr val="bg1"/>
                </a:solidFill>
                <a:latin typeface="Consolas" panose="020B0609020204030204" pitchFamily="49" charset="0"/>
              </a:rPr>
              <a:t>}</a:t>
            </a:r>
            <a:endParaRPr lang="en-US" sz="7200">
              <a:solidFill>
                <a:schemeClr val="bg1"/>
              </a:solidFill>
            </a:endParaRPr>
          </a:p>
        </p:txBody>
      </p:sp>
      <p:sp>
        <p:nvSpPr>
          <p:cNvPr id="5" name="TextBox 4">
            <a:extLst>
              <a:ext uri="{FF2B5EF4-FFF2-40B4-BE49-F238E27FC236}">
                <a16:creationId xmlns:a16="http://schemas.microsoft.com/office/drawing/2014/main" id="{F36CB251-9DF1-4D64-9182-14771601D9C2}"/>
              </a:ext>
            </a:extLst>
          </p:cNvPr>
          <p:cNvSpPr txBox="1"/>
          <p:nvPr/>
        </p:nvSpPr>
        <p:spPr>
          <a:xfrm>
            <a:off x="1173404" y="8272653"/>
            <a:ext cx="22035605" cy="4524315"/>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interface </a:t>
            </a:r>
            <a:r>
              <a:rPr lang="en-US" dirty="0" err="1">
                <a:solidFill>
                  <a:schemeClr val="bg1"/>
                </a:solidFill>
                <a:latin typeface="Consolas" panose="020B0609020204030204" pitchFamily="49" charset="0"/>
              </a:rPr>
              <a:t>IView</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Rectangle Frame { get; }</a:t>
            </a:r>
          </a:p>
          <a:p>
            <a:pPr lvl="1"/>
            <a:r>
              <a:rPr lang="en-US" dirty="0" err="1">
                <a:solidFill>
                  <a:schemeClr val="bg1"/>
                </a:solidFill>
                <a:latin typeface="Consolas" panose="020B0609020204030204" pitchFamily="49" charset="0"/>
              </a:rPr>
              <a:t>IViewHandler</a:t>
            </a:r>
            <a:r>
              <a:rPr lang="en-US" dirty="0">
                <a:solidFill>
                  <a:schemeClr val="bg1"/>
                </a:solidFill>
                <a:latin typeface="Consolas" panose="020B0609020204030204" pitchFamily="49" charset="0"/>
              </a:rPr>
              <a:t> Handler { get; set; }</a:t>
            </a:r>
          </a:p>
          <a:p>
            <a:pPr lvl="1"/>
            <a:r>
              <a:rPr lang="en-US" dirty="0" err="1">
                <a:solidFill>
                  <a:schemeClr val="bg1"/>
                </a:solidFill>
                <a:latin typeface="Consolas" panose="020B0609020204030204" pitchFamily="49" charset="0"/>
              </a:rPr>
              <a:t>IView</a:t>
            </a:r>
            <a:r>
              <a:rPr lang="en-US" dirty="0">
                <a:solidFill>
                  <a:schemeClr val="bg1"/>
                </a:solidFill>
                <a:latin typeface="Consolas" panose="020B0609020204030204" pitchFamily="49" charset="0"/>
              </a:rPr>
              <a:t> Parent { get; }</a:t>
            </a:r>
          </a:p>
          <a:p>
            <a:pPr lvl="1"/>
            <a:r>
              <a:rPr lang="en-US" dirty="0">
                <a:solidFill>
                  <a:schemeClr val="bg1"/>
                </a:solidFill>
                <a:latin typeface="Consolas" panose="020B0609020204030204" pitchFamily="49" charset="0"/>
              </a:rPr>
              <a:t>void Arrange(Rectangle bounds);</a:t>
            </a:r>
          </a:p>
          <a:p>
            <a:pPr lvl="1"/>
            <a:r>
              <a:rPr lang="en-US" dirty="0" err="1">
                <a:solidFill>
                  <a:schemeClr val="bg1"/>
                </a:solidFill>
                <a:latin typeface="Consolas" panose="020B0609020204030204" pitchFamily="49" charset="0"/>
              </a:rPr>
              <a:t>SizeRequest</a:t>
            </a:r>
            <a:r>
              <a:rPr lang="en-US" dirty="0">
                <a:solidFill>
                  <a:schemeClr val="bg1"/>
                </a:solidFill>
                <a:latin typeface="Consolas" panose="020B0609020204030204" pitchFamily="49" charset="0"/>
              </a:rPr>
              <a:t> Measure(double </a:t>
            </a:r>
            <a:r>
              <a:rPr lang="en-US" dirty="0" err="1">
                <a:solidFill>
                  <a:schemeClr val="bg1"/>
                </a:solidFill>
                <a:latin typeface="Consolas" panose="020B0609020204030204" pitchFamily="49" charset="0"/>
              </a:rPr>
              <a:t>widthConstraint</a:t>
            </a:r>
            <a:r>
              <a:rPr lang="en-US" dirty="0">
                <a:solidFill>
                  <a:schemeClr val="bg1"/>
                </a:solidFill>
                <a:latin typeface="Consolas" panose="020B0609020204030204" pitchFamily="49" charset="0"/>
              </a:rPr>
              <a:t>, double </a:t>
            </a:r>
            <a:r>
              <a:rPr lang="en-US" dirty="0" err="1">
                <a:solidFill>
                  <a:schemeClr val="bg1"/>
                </a:solidFill>
                <a:latin typeface="Consolas" panose="020B0609020204030204" pitchFamily="49" charset="0"/>
              </a:rPr>
              <a:t>heightConstraint</a:t>
            </a:r>
            <a:r>
              <a:rPr lang="en-US" dirty="0">
                <a:solidFill>
                  <a:schemeClr val="bg1"/>
                </a:solidFill>
                <a:latin typeface="Consolas" panose="020B0609020204030204" pitchFamily="49" charset="0"/>
              </a:rPr>
              <a:t>);</a:t>
            </a:r>
          </a:p>
          <a:p>
            <a:pPr lvl="1"/>
            <a:r>
              <a:rPr lang="en-US" dirty="0" err="1">
                <a:solidFill>
                  <a:schemeClr val="bg1"/>
                </a:solidFill>
                <a:latin typeface="Consolas" panose="020B0609020204030204" pitchFamily="49" charset="0"/>
              </a:rPr>
              <a:t>SizeRequest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DesiredSize</a:t>
            </a:r>
            <a:r>
              <a:rPr lang="en-US" dirty="0">
                <a:solidFill>
                  <a:schemeClr val="bg1"/>
                </a:solidFill>
                <a:latin typeface="Consolas" panose="020B0609020204030204" pitchFamily="49" charset="0"/>
              </a:rPr>
              <a:t> { get; }</a:t>
            </a:r>
            <a:endParaRPr lang="en-US" sz="7200" dirty="0">
              <a:solidFill>
                <a:schemeClr val="bg1"/>
              </a:solidFill>
            </a:endParaRPr>
          </a:p>
        </p:txBody>
      </p:sp>
    </p:spTree>
    <p:extLst>
      <p:ext uri="{BB962C8B-B14F-4D97-AF65-F5344CB8AC3E}">
        <p14:creationId xmlns:p14="http://schemas.microsoft.com/office/powerpoint/2010/main" val="178933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CBF9-4321-4017-B2E5-22C62AFA11CC}"/>
              </a:ext>
            </a:extLst>
          </p:cNvPr>
          <p:cNvSpPr>
            <a:spLocks noGrp="1"/>
          </p:cNvSpPr>
          <p:nvPr>
            <p:ph type="title"/>
          </p:nvPr>
        </p:nvSpPr>
        <p:spPr/>
        <p:txBody>
          <a:bodyPr>
            <a:normAutofit/>
          </a:bodyPr>
          <a:lstStyle/>
          <a:p>
            <a:r>
              <a:rPr lang="en-US" dirty="0"/>
              <a:t>La </a:t>
            </a:r>
            <a:r>
              <a:rPr lang="en-US" dirty="0" err="1"/>
              <a:t>estrategia</a:t>
            </a:r>
            <a:r>
              <a:rPr lang="en-US" dirty="0"/>
              <a:t> actual con </a:t>
            </a:r>
            <a:r>
              <a:rPr lang="en-US" dirty="0" err="1"/>
              <a:t>Xamarin.Forms</a:t>
            </a:r>
            <a:r>
              <a:rPr lang="en-US" dirty="0"/>
              <a:t> Renderers</a:t>
            </a:r>
          </a:p>
        </p:txBody>
      </p:sp>
      <p:sp>
        <p:nvSpPr>
          <p:cNvPr id="5" name="TextBox 4">
            <a:extLst>
              <a:ext uri="{FF2B5EF4-FFF2-40B4-BE49-F238E27FC236}">
                <a16:creationId xmlns:a16="http://schemas.microsoft.com/office/drawing/2014/main" id="{5F2753A7-C2B1-4894-BE0D-9F9230A75852}"/>
              </a:ext>
            </a:extLst>
          </p:cNvPr>
          <p:cNvSpPr txBox="1"/>
          <p:nvPr/>
        </p:nvSpPr>
        <p:spPr>
          <a:xfrm>
            <a:off x="660858" y="2662980"/>
            <a:ext cx="22551198" cy="7848302"/>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protected override void </a:t>
            </a:r>
            <a:r>
              <a:rPr lang="en-US" dirty="0" err="1">
                <a:solidFill>
                  <a:schemeClr val="bg1"/>
                </a:solidFill>
                <a:latin typeface="Consolas" panose="020B0609020204030204" pitchFamily="49" charset="0"/>
              </a:rPr>
              <a:t>OnElementPropertyChanged</a:t>
            </a:r>
            <a:r>
              <a:rPr lang="en-US" dirty="0">
                <a:solidFill>
                  <a:schemeClr val="bg1"/>
                </a:solidFill>
                <a:latin typeface="Consolas" panose="020B0609020204030204" pitchFamily="49" charset="0"/>
              </a:rPr>
              <a:t>(object sender, </a:t>
            </a:r>
            <a:r>
              <a:rPr lang="en-US" dirty="0" err="1">
                <a:solidFill>
                  <a:schemeClr val="bg1"/>
                </a:solidFill>
                <a:latin typeface="Consolas" panose="020B0609020204030204" pitchFamily="49" charset="0"/>
              </a:rPr>
              <a:t>PropertyChangedEventArgs</a:t>
            </a:r>
            <a:r>
              <a:rPr lang="en-US" dirty="0">
                <a:solidFill>
                  <a:schemeClr val="bg1"/>
                </a:solidFill>
                <a:latin typeface="Consolas" panose="020B0609020204030204" pitchFamily="49" charset="0"/>
              </a:rPr>
              <a:t> e)</a:t>
            </a:r>
          </a:p>
          <a:p>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if (</a:t>
            </a:r>
            <a:r>
              <a:rPr lang="en-US" dirty="0" err="1">
                <a:solidFill>
                  <a:schemeClr val="bg1"/>
                </a:solidFill>
                <a:latin typeface="Consolas" panose="020B0609020204030204" pitchFamily="49" charset="0"/>
              </a:rPr>
              <a:t>e.PropertyName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Button.TextColorProperty.PropertyName</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UpdateTextColor</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else if (</a:t>
            </a:r>
            <a:r>
              <a:rPr lang="en-US" dirty="0" err="1">
                <a:solidFill>
                  <a:schemeClr val="bg1"/>
                </a:solidFill>
                <a:latin typeface="Consolas" panose="020B0609020204030204" pitchFamily="49" charset="0"/>
              </a:rPr>
              <a:t>e.PropertyName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VisualElement.IsEnabledProperty.PropertyName</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UpdateEnabled</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else if (</a:t>
            </a:r>
            <a:r>
              <a:rPr lang="en-US" dirty="0" err="1">
                <a:solidFill>
                  <a:schemeClr val="bg1"/>
                </a:solidFill>
                <a:latin typeface="Consolas" panose="020B0609020204030204" pitchFamily="49" charset="0"/>
              </a:rPr>
              <a:t>e.PropertyName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Button.FontProperty.PropertyName</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UpdateFont</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else if (</a:t>
            </a:r>
            <a:r>
              <a:rPr lang="en-US" dirty="0" err="1">
                <a:solidFill>
                  <a:schemeClr val="bg1"/>
                </a:solidFill>
                <a:latin typeface="Consolas" panose="020B0609020204030204" pitchFamily="49" charset="0"/>
              </a:rPr>
              <a:t>e.PropertyName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Button.CharacterSpacingProperty.PropertyName</a:t>
            </a:r>
            <a:r>
              <a:rPr lang="en-US" dirty="0">
                <a:solidFill>
                  <a:schemeClr val="bg1"/>
                </a:solidFill>
                <a:latin typeface="Consolas" panose="020B0609020204030204" pitchFamily="49" charset="0"/>
              </a:rPr>
              <a:t>)</a:t>
            </a:r>
          </a:p>
          <a:p>
            <a:pPr lvl="1"/>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UpdateCharacterSpacing</a:t>
            </a:r>
            <a:r>
              <a:rPr lang="en-US" dirty="0">
                <a:solidFill>
                  <a:schemeClr val="bg1"/>
                </a:solidFill>
                <a:latin typeface="Consolas" panose="020B0609020204030204" pitchFamily="49" charset="0"/>
              </a:rPr>
              <a:t>();</a:t>
            </a:r>
          </a:p>
          <a:p>
            <a:pPr lvl="1"/>
            <a:endParaRPr lang="en-US" dirty="0">
              <a:solidFill>
                <a:schemeClr val="bg1"/>
              </a:solidFill>
              <a:latin typeface="Consolas" panose="020B0609020204030204" pitchFamily="49" charset="0"/>
            </a:endParaRPr>
          </a:p>
          <a:p>
            <a:pPr lvl="1"/>
            <a:r>
              <a:rPr lang="en-US" dirty="0" err="1">
                <a:solidFill>
                  <a:schemeClr val="bg1"/>
                </a:solidFill>
                <a:latin typeface="Consolas" panose="020B0609020204030204" pitchFamily="49" charset="0"/>
              </a:rPr>
              <a:t>base.OnElementPropertyChanged</a:t>
            </a:r>
            <a:r>
              <a:rPr lang="en-US" dirty="0">
                <a:solidFill>
                  <a:schemeClr val="bg1"/>
                </a:solidFill>
                <a:latin typeface="Consolas" panose="020B0609020204030204" pitchFamily="49" charset="0"/>
              </a:rPr>
              <a:t>(sender, e);</a:t>
            </a:r>
          </a:p>
          <a:p>
            <a:r>
              <a:rPr lang="en-US" dirty="0">
                <a:solidFill>
                  <a:schemeClr val="bg1"/>
                </a:solidFill>
                <a:latin typeface="Consolas" panose="020B0609020204030204" pitchFamily="49" charset="0"/>
              </a:rPr>
              <a:t>}</a:t>
            </a:r>
            <a:endParaRPr lang="en-US" sz="7200" dirty="0">
              <a:solidFill>
                <a:schemeClr val="bg1"/>
              </a:solidFill>
            </a:endParaRPr>
          </a:p>
        </p:txBody>
      </p:sp>
      <p:sp>
        <p:nvSpPr>
          <p:cNvPr id="7" name="TextBox 6">
            <a:extLst>
              <a:ext uri="{FF2B5EF4-FFF2-40B4-BE49-F238E27FC236}">
                <a16:creationId xmlns:a16="http://schemas.microsoft.com/office/drawing/2014/main" id="{658A988F-2C71-4C27-A6CD-542F89D19A6D}"/>
              </a:ext>
            </a:extLst>
          </p:cNvPr>
          <p:cNvSpPr txBox="1"/>
          <p:nvPr/>
        </p:nvSpPr>
        <p:spPr>
          <a:xfrm>
            <a:off x="642751" y="11746885"/>
            <a:ext cx="22569301" cy="646331"/>
          </a:xfrm>
          <a:prstGeom prst="rect">
            <a:avLst/>
          </a:prstGeom>
          <a:solidFill>
            <a:srgbClr val="4A0851"/>
          </a:solidFill>
        </p:spPr>
        <p:txBody>
          <a:bodyPr wrap="square">
            <a:spAutoFit/>
          </a:bodyPr>
          <a:lstStyle/>
          <a:p>
            <a:r>
              <a:rPr lang="en-US" b="1">
                <a:solidFill>
                  <a:schemeClr val="bg1"/>
                </a:solidFill>
                <a:latin typeface="Consolas" panose="020B0609020204030204" pitchFamily="49" charset="0"/>
              </a:rPr>
              <a:t>private </a:t>
            </a:r>
            <a:r>
              <a:rPr lang="en-US">
                <a:solidFill>
                  <a:schemeClr val="bg1"/>
                </a:solidFill>
                <a:latin typeface="Consolas" panose="020B0609020204030204" pitchFamily="49" charset="0"/>
              </a:rPr>
              <a:t>void </a:t>
            </a:r>
            <a:r>
              <a:rPr lang="en-US" err="1">
                <a:solidFill>
                  <a:schemeClr val="bg1"/>
                </a:solidFill>
                <a:latin typeface="Consolas" panose="020B0609020204030204" pitchFamily="49" charset="0"/>
              </a:rPr>
              <a:t>UpdateFont</a:t>
            </a:r>
            <a:r>
              <a:rPr lang="en-US">
                <a:solidFill>
                  <a:schemeClr val="bg1"/>
                </a:solidFill>
                <a:latin typeface="Consolas" panose="020B0609020204030204" pitchFamily="49" charset="0"/>
              </a:rPr>
              <a:t>()</a:t>
            </a:r>
            <a:endParaRPr lang="en-US" sz="7200">
              <a:solidFill>
                <a:schemeClr val="bg1"/>
              </a:solidFill>
            </a:endParaRPr>
          </a:p>
        </p:txBody>
      </p:sp>
      <p:sp>
        <p:nvSpPr>
          <p:cNvPr id="9" name="TextBox 8">
            <a:extLst>
              <a:ext uri="{FF2B5EF4-FFF2-40B4-BE49-F238E27FC236}">
                <a16:creationId xmlns:a16="http://schemas.microsoft.com/office/drawing/2014/main" id="{C436D229-65CC-47D9-97D0-9F484F5D1FAE}"/>
              </a:ext>
            </a:extLst>
          </p:cNvPr>
          <p:cNvSpPr txBox="1"/>
          <p:nvPr/>
        </p:nvSpPr>
        <p:spPr>
          <a:xfrm>
            <a:off x="660856" y="10873997"/>
            <a:ext cx="22551198" cy="646331"/>
          </a:xfrm>
          <a:prstGeom prst="rect">
            <a:avLst/>
          </a:prstGeom>
          <a:solidFill>
            <a:srgbClr val="4A0851"/>
          </a:solidFill>
        </p:spPr>
        <p:txBody>
          <a:bodyPr wrap="square">
            <a:spAutoFit/>
          </a:bodyPr>
          <a:lstStyle/>
          <a:p>
            <a:r>
              <a:rPr lang="en-US" b="1">
                <a:solidFill>
                  <a:schemeClr val="bg1"/>
                </a:solidFill>
                <a:latin typeface="Consolas" panose="020B0609020204030204" pitchFamily="49" charset="0"/>
              </a:rPr>
              <a:t>private </a:t>
            </a:r>
            <a:r>
              <a:rPr lang="en-US">
                <a:solidFill>
                  <a:schemeClr val="bg1"/>
                </a:solidFill>
                <a:latin typeface="Consolas" panose="020B0609020204030204" pitchFamily="49" charset="0"/>
              </a:rPr>
              <a:t>void </a:t>
            </a:r>
            <a:r>
              <a:rPr lang="en-US" err="1">
                <a:solidFill>
                  <a:schemeClr val="bg1"/>
                </a:solidFill>
                <a:latin typeface="Consolas" panose="020B0609020204030204" pitchFamily="49" charset="0"/>
              </a:rPr>
              <a:t>UpdateTextColor</a:t>
            </a:r>
            <a:r>
              <a:rPr lang="en-US">
                <a:solidFill>
                  <a:schemeClr val="bg1"/>
                </a:solidFill>
                <a:latin typeface="Consolas" panose="020B0609020204030204" pitchFamily="49" charset="0"/>
              </a:rPr>
              <a:t>()</a:t>
            </a:r>
            <a:endParaRPr lang="en-US" sz="7200">
              <a:solidFill>
                <a:schemeClr val="bg1"/>
              </a:solidFill>
            </a:endParaRPr>
          </a:p>
        </p:txBody>
      </p:sp>
    </p:spTree>
    <p:extLst>
      <p:ext uri="{BB962C8B-B14F-4D97-AF65-F5344CB8AC3E}">
        <p14:creationId xmlns:p14="http://schemas.microsoft.com/office/powerpoint/2010/main" val="27699342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01A-5529-4EC4-901D-62D631FC417F}"/>
              </a:ext>
            </a:extLst>
          </p:cNvPr>
          <p:cNvSpPr>
            <a:spLocks noGrp="1"/>
          </p:cNvSpPr>
          <p:nvPr>
            <p:ph type="title"/>
          </p:nvPr>
        </p:nvSpPr>
        <p:spPr/>
        <p:txBody>
          <a:bodyPr/>
          <a:lstStyle/>
          <a:p>
            <a:r>
              <a:rPr lang="en-US" dirty="0"/>
              <a:t>La </a:t>
            </a:r>
            <a:r>
              <a:rPr lang="en-US" dirty="0" err="1"/>
              <a:t>estrategia</a:t>
            </a:r>
            <a:r>
              <a:rPr lang="en-US" dirty="0"/>
              <a:t> con Handlers en .NET MAUI</a:t>
            </a:r>
          </a:p>
        </p:txBody>
      </p:sp>
      <p:sp>
        <p:nvSpPr>
          <p:cNvPr id="4" name="TextBox 3">
            <a:extLst>
              <a:ext uri="{FF2B5EF4-FFF2-40B4-BE49-F238E27FC236}">
                <a16:creationId xmlns:a16="http://schemas.microsoft.com/office/drawing/2014/main" id="{E9610965-A3B2-4AAF-9793-CC000E75E785}"/>
              </a:ext>
            </a:extLst>
          </p:cNvPr>
          <p:cNvSpPr txBox="1"/>
          <p:nvPr/>
        </p:nvSpPr>
        <p:spPr>
          <a:xfrm>
            <a:off x="1176451" y="2738855"/>
            <a:ext cx="22035605" cy="3416320"/>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partial class </a:t>
            </a:r>
            <a:r>
              <a:rPr lang="en-US" dirty="0" err="1">
                <a:solidFill>
                  <a:schemeClr val="bg1"/>
                </a:solidFill>
                <a:latin typeface="Consolas" panose="020B0609020204030204" pitchFamily="49" charset="0"/>
              </a:rPr>
              <a:t>LabelHandler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AbstractViewHandler</a:t>
            </a:r>
            <a:r>
              <a:rPr lang="en-US" dirty="0">
                <a:solidFill>
                  <a:schemeClr val="bg1"/>
                </a:solidFill>
                <a:latin typeface="Consolas" panose="020B0609020204030204" pitchFamily="49" charset="0"/>
              </a:rPr>
              <a:t>&lt;</a:t>
            </a:r>
            <a:r>
              <a:rPr lang="en-US" dirty="0" err="1">
                <a:solidFill>
                  <a:schemeClr val="bg1"/>
                </a:solidFill>
                <a:latin typeface="Consolas" panose="020B0609020204030204" pitchFamily="49" charset="0"/>
              </a:rPr>
              <a:t>ILabel</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&gt;</a:t>
            </a:r>
          </a:p>
          <a:p>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protected override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CreateView</a:t>
            </a:r>
            <a:r>
              <a:rPr lang="en-US" dirty="0">
                <a:solidFill>
                  <a:schemeClr val="bg1"/>
                </a:solidFill>
                <a:latin typeface="Consolas" panose="020B0609020204030204" pitchFamily="49" charset="0"/>
              </a:rPr>
              <a:t>() =&gt; new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(Context);</a:t>
            </a:r>
          </a:p>
          <a:p>
            <a:pPr lvl="1"/>
            <a:r>
              <a:rPr lang="en-US" dirty="0">
                <a:solidFill>
                  <a:schemeClr val="bg1"/>
                </a:solidFill>
                <a:latin typeface="Consolas" panose="020B0609020204030204" pitchFamily="49" charset="0"/>
              </a:rPr>
              <a:t>public static void </a:t>
            </a:r>
            <a:r>
              <a:rPr lang="en-US" dirty="0" err="1">
                <a:solidFill>
                  <a:schemeClr val="bg1"/>
                </a:solidFill>
                <a:latin typeface="Consolas" panose="020B0609020204030204" pitchFamily="49" charset="0"/>
              </a:rPr>
              <a:t>MapText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IViewHandler</a:t>
            </a:r>
            <a:r>
              <a:rPr lang="en-US" dirty="0">
                <a:solidFill>
                  <a:schemeClr val="bg1"/>
                </a:solidFill>
                <a:latin typeface="Consolas" panose="020B0609020204030204" pitchFamily="49" charset="0"/>
              </a:rPr>
              <a:t> handler, </a:t>
            </a:r>
            <a:r>
              <a:rPr lang="en-US" dirty="0" err="1">
                <a:solidFill>
                  <a:schemeClr val="bg1"/>
                </a:solidFill>
                <a:latin typeface="Consolas" panose="020B0609020204030204" pitchFamily="49" charset="0"/>
              </a:rPr>
              <a:t>ILabel</a:t>
            </a:r>
            <a:r>
              <a:rPr lang="en-US" dirty="0">
                <a:solidFill>
                  <a:schemeClr val="bg1"/>
                </a:solidFill>
                <a:latin typeface="Consolas" panose="020B0609020204030204" pitchFamily="49" charset="0"/>
              </a:rPr>
              <a:t> view) =&gt; </a:t>
            </a:r>
          </a:p>
          <a:p>
            <a:pPr lvl="1"/>
            <a:r>
              <a:rPr lang="en-US" dirty="0">
                <a:solidFill>
                  <a:schemeClr val="bg1"/>
                </a:solidFill>
                <a:latin typeface="Consolas" panose="020B0609020204030204" pitchFamily="49" charset="0"/>
              </a:rPr>
              <a:t>	(handler as </a:t>
            </a:r>
            <a:r>
              <a:rPr lang="en-US" dirty="0" err="1">
                <a:solidFill>
                  <a:schemeClr val="bg1"/>
                </a:solidFill>
                <a:latin typeface="Consolas" panose="020B0609020204030204" pitchFamily="49" charset="0"/>
              </a:rPr>
              <a:t>LabelHandler</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TypedNativeView.UpdateText</a:t>
            </a:r>
            <a:r>
              <a:rPr lang="en-US" dirty="0">
                <a:solidFill>
                  <a:schemeClr val="bg1"/>
                </a:solidFill>
                <a:latin typeface="Consolas" panose="020B0609020204030204" pitchFamily="49" charset="0"/>
              </a:rPr>
              <a:t>(view);</a:t>
            </a:r>
          </a:p>
          <a:p>
            <a:r>
              <a:rPr lang="en-US" dirty="0">
                <a:solidFill>
                  <a:schemeClr val="bg1"/>
                </a:solidFill>
                <a:latin typeface="Consolas" panose="020B0609020204030204" pitchFamily="49" charset="0"/>
              </a:rPr>
              <a:t>}</a:t>
            </a:r>
            <a:endParaRPr lang="en-US" sz="7200" dirty="0">
              <a:solidFill>
                <a:schemeClr val="bg1"/>
              </a:solidFill>
            </a:endParaRPr>
          </a:p>
        </p:txBody>
      </p:sp>
      <p:sp>
        <p:nvSpPr>
          <p:cNvPr id="6" name="TextBox 5">
            <a:extLst>
              <a:ext uri="{FF2B5EF4-FFF2-40B4-BE49-F238E27FC236}">
                <a16:creationId xmlns:a16="http://schemas.microsoft.com/office/drawing/2014/main" id="{2783AC28-282A-4D7E-B425-2C9356571D98}"/>
              </a:ext>
            </a:extLst>
          </p:cNvPr>
          <p:cNvSpPr txBox="1"/>
          <p:nvPr/>
        </p:nvSpPr>
        <p:spPr>
          <a:xfrm>
            <a:off x="1176449" y="6426956"/>
            <a:ext cx="22035605" cy="3046988"/>
          </a:xfrm>
          <a:prstGeom prst="rect">
            <a:avLst/>
          </a:prstGeom>
          <a:solidFill>
            <a:srgbClr val="4A0851"/>
          </a:solidFill>
        </p:spPr>
        <p:txBody>
          <a:bodyPr wrap="square">
            <a:spAutoFit/>
          </a:bodyPr>
          <a:lstStyle/>
          <a:p>
            <a:r>
              <a:rPr lang="en-US" sz="3200">
                <a:solidFill>
                  <a:schemeClr val="bg1"/>
                </a:solidFill>
                <a:latin typeface="Consolas" panose="020B0609020204030204" pitchFamily="49" charset="0"/>
              </a:rPr>
              <a:t>public static class </a:t>
            </a:r>
            <a:r>
              <a:rPr lang="en-US" sz="3200" err="1">
                <a:solidFill>
                  <a:schemeClr val="bg1"/>
                </a:solidFill>
                <a:latin typeface="Consolas" panose="020B0609020204030204" pitchFamily="49" charset="0"/>
              </a:rPr>
              <a:t>TextViewExtensions</a:t>
            </a:r>
            <a:endParaRPr lang="en-US" sz="3200">
              <a:solidFill>
                <a:schemeClr val="bg1"/>
              </a:solidFill>
              <a:latin typeface="Consolas" panose="020B0609020204030204" pitchFamily="49" charset="0"/>
            </a:endParaRPr>
          </a:p>
          <a:p>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public static void </a:t>
            </a:r>
            <a:r>
              <a:rPr lang="en-US" sz="3200" err="1">
                <a:solidFill>
                  <a:schemeClr val="bg1"/>
                </a:solidFill>
                <a:latin typeface="Consolas" panose="020B0609020204030204" pitchFamily="49" charset="0"/>
              </a:rPr>
              <a:t>UpdateText</a:t>
            </a:r>
            <a:r>
              <a:rPr lang="en-US" sz="3200">
                <a:solidFill>
                  <a:schemeClr val="bg1"/>
                </a:solidFill>
                <a:latin typeface="Consolas" panose="020B0609020204030204" pitchFamily="49" charset="0"/>
              </a:rPr>
              <a:t>(this </a:t>
            </a:r>
            <a:r>
              <a:rPr lang="en-US" sz="3200" err="1">
                <a:solidFill>
                  <a:schemeClr val="bg1"/>
                </a:solidFill>
                <a:latin typeface="Consolas" panose="020B0609020204030204" pitchFamily="49" charset="0"/>
              </a:rPr>
              <a:t>TextView</a:t>
            </a:r>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textView</a:t>
            </a:r>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IText</a:t>
            </a:r>
            <a:r>
              <a:rPr lang="en-US" sz="3200">
                <a:solidFill>
                  <a:schemeClr val="bg1"/>
                </a:solidFill>
                <a:latin typeface="Consolas" panose="020B0609020204030204" pitchFamily="49" charset="0"/>
              </a:rPr>
              <a:t> text)</a:t>
            </a:r>
          </a:p>
          <a:p>
            <a:pPr lvl="1"/>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textView.Text</a:t>
            </a:r>
            <a:r>
              <a:rPr lang="en-US" sz="3200">
                <a:solidFill>
                  <a:schemeClr val="bg1"/>
                </a:solidFill>
                <a:latin typeface="Consolas" panose="020B0609020204030204" pitchFamily="49" charset="0"/>
              </a:rPr>
              <a:t> = </a:t>
            </a:r>
            <a:r>
              <a:rPr lang="en-US" sz="3200" err="1">
                <a:solidFill>
                  <a:schemeClr val="bg1"/>
                </a:solidFill>
                <a:latin typeface="Consolas" panose="020B0609020204030204" pitchFamily="49" charset="0"/>
              </a:rPr>
              <a:t>text.Text</a:t>
            </a:r>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a:t>
            </a:r>
            <a:endParaRPr lang="en-US" sz="7200">
              <a:solidFill>
                <a:schemeClr val="bg1"/>
              </a:solidFill>
            </a:endParaRPr>
          </a:p>
        </p:txBody>
      </p:sp>
      <p:sp>
        <p:nvSpPr>
          <p:cNvPr id="8" name="TextBox 7">
            <a:extLst>
              <a:ext uri="{FF2B5EF4-FFF2-40B4-BE49-F238E27FC236}">
                <a16:creationId xmlns:a16="http://schemas.microsoft.com/office/drawing/2014/main" id="{F6DD9AB0-6561-47FC-A0B5-1B227A22BEED}"/>
              </a:ext>
            </a:extLst>
          </p:cNvPr>
          <p:cNvSpPr txBox="1"/>
          <p:nvPr/>
        </p:nvSpPr>
        <p:spPr>
          <a:xfrm>
            <a:off x="1176449" y="9745753"/>
            <a:ext cx="22035605" cy="3416320"/>
          </a:xfrm>
          <a:prstGeom prst="rect">
            <a:avLst/>
          </a:prstGeom>
          <a:solidFill>
            <a:srgbClr val="4A0851"/>
          </a:solidFill>
        </p:spPr>
        <p:txBody>
          <a:bodyPr wrap="square">
            <a:spAutoFit/>
          </a:bodyPr>
          <a:lstStyle/>
          <a:p>
            <a:r>
              <a:rPr lang="en-US">
                <a:solidFill>
                  <a:schemeClr val="bg1"/>
                </a:solidFill>
                <a:latin typeface="Consolas" panose="020B0609020204030204" pitchFamily="49" charset="0"/>
              </a:rPr>
              <a:t>public partial class </a:t>
            </a:r>
            <a:r>
              <a:rPr lang="en-US" err="1">
                <a:solidFill>
                  <a:schemeClr val="bg1"/>
                </a:solidFill>
                <a:latin typeface="Consolas" panose="020B0609020204030204" pitchFamily="49" charset="0"/>
              </a:rPr>
              <a:t>LabelHandler</a:t>
            </a:r>
            <a:endParaRPr lang="en-US">
              <a:solidFill>
                <a:schemeClr val="bg1"/>
              </a:solidFill>
              <a:latin typeface="Consolas" panose="020B0609020204030204" pitchFamily="49" charset="0"/>
            </a:endParaRPr>
          </a:p>
          <a:p>
            <a:r>
              <a:rPr lang="en-US">
                <a:solidFill>
                  <a:schemeClr val="bg1"/>
                </a:solidFill>
                <a:latin typeface="Consolas" panose="020B0609020204030204" pitchFamily="49" charset="0"/>
              </a:rPr>
              <a:t>{</a:t>
            </a:r>
          </a:p>
          <a:p>
            <a:pPr lvl="1"/>
            <a:r>
              <a:rPr lang="en-US">
                <a:solidFill>
                  <a:schemeClr val="bg1"/>
                </a:solidFill>
                <a:latin typeface="Consolas" panose="020B0609020204030204" pitchFamily="49" charset="0"/>
              </a:rPr>
              <a:t>public static </a:t>
            </a:r>
            <a:r>
              <a:rPr lang="en-US" err="1">
                <a:solidFill>
                  <a:schemeClr val="bg1"/>
                </a:solidFill>
                <a:latin typeface="Consolas" panose="020B0609020204030204" pitchFamily="49" charset="0"/>
              </a:rPr>
              <a:t>PropertyMapper</a:t>
            </a:r>
            <a:r>
              <a:rPr lang="en-US">
                <a:solidFill>
                  <a:schemeClr val="bg1"/>
                </a:solidFill>
                <a:latin typeface="Consolas" panose="020B0609020204030204" pitchFamily="49" charset="0"/>
              </a:rPr>
              <a:t>&lt;</a:t>
            </a:r>
            <a:r>
              <a:rPr lang="en-US" err="1">
                <a:solidFill>
                  <a:schemeClr val="bg1"/>
                </a:solidFill>
                <a:latin typeface="Consolas" panose="020B0609020204030204" pitchFamily="49" charset="0"/>
              </a:rPr>
              <a:t>ILabel</a:t>
            </a:r>
            <a:r>
              <a:rPr lang="en-US">
                <a:solidFill>
                  <a:schemeClr val="bg1"/>
                </a:solidFill>
                <a:latin typeface="Consolas" panose="020B0609020204030204" pitchFamily="49" charset="0"/>
              </a:rPr>
              <a:t>&gt; </a:t>
            </a:r>
            <a:r>
              <a:rPr lang="en-US" err="1">
                <a:solidFill>
                  <a:schemeClr val="bg1"/>
                </a:solidFill>
                <a:latin typeface="Consolas" panose="020B0609020204030204" pitchFamily="49" charset="0"/>
              </a:rPr>
              <a:t>LabelMapper</a:t>
            </a:r>
            <a:r>
              <a:rPr lang="en-US">
                <a:solidFill>
                  <a:schemeClr val="bg1"/>
                </a:solidFill>
                <a:latin typeface="Consolas" panose="020B0609020204030204" pitchFamily="49" charset="0"/>
              </a:rPr>
              <a:t> = </a:t>
            </a:r>
          </a:p>
          <a:p>
            <a:pPr lvl="1"/>
            <a:r>
              <a:rPr lang="en-US">
                <a:solidFill>
                  <a:schemeClr val="bg1"/>
                </a:solidFill>
                <a:latin typeface="Consolas" panose="020B0609020204030204" pitchFamily="49" charset="0"/>
              </a:rPr>
              <a:t>	new </a:t>
            </a:r>
            <a:r>
              <a:rPr lang="en-US" err="1">
                <a:solidFill>
                  <a:schemeClr val="bg1"/>
                </a:solidFill>
                <a:latin typeface="Consolas" panose="020B0609020204030204" pitchFamily="49" charset="0"/>
              </a:rPr>
              <a:t>PropertyMapper</a:t>
            </a:r>
            <a:r>
              <a:rPr lang="en-US">
                <a:solidFill>
                  <a:schemeClr val="bg1"/>
                </a:solidFill>
                <a:latin typeface="Consolas" panose="020B0609020204030204" pitchFamily="49" charset="0"/>
              </a:rPr>
              <a:t>&lt;</a:t>
            </a:r>
            <a:r>
              <a:rPr lang="en-US" err="1">
                <a:solidFill>
                  <a:schemeClr val="bg1"/>
                </a:solidFill>
                <a:latin typeface="Consolas" panose="020B0609020204030204" pitchFamily="49" charset="0"/>
              </a:rPr>
              <a:t>ILabel</a:t>
            </a:r>
            <a:r>
              <a:rPr lang="en-US">
                <a:solidFill>
                  <a:schemeClr val="bg1"/>
                </a:solidFill>
                <a:latin typeface="Consolas" panose="020B0609020204030204" pitchFamily="49" charset="0"/>
              </a:rPr>
              <a:t>&gt;(</a:t>
            </a:r>
            <a:r>
              <a:rPr lang="en-US" err="1">
                <a:solidFill>
                  <a:schemeClr val="bg1"/>
                </a:solidFill>
                <a:latin typeface="Consolas" panose="020B0609020204030204" pitchFamily="49" charset="0"/>
              </a:rPr>
              <a:t>ViewHandler.ViewMapper</a:t>
            </a:r>
            <a:r>
              <a:rPr lang="en-US">
                <a:solidFill>
                  <a:schemeClr val="bg1"/>
                </a:solidFill>
                <a:latin typeface="Consolas" panose="020B0609020204030204" pitchFamily="49" charset="0"/>
              </a:rPr>
              <a:t>)</a:t>
            </a:r>
          </a:p>
          <a:p>
            <a:pPr lvl="1"/>
            <a:r>
              <a:rPr lang="en-US">
                <a:solidFill>
                  <a:schemeClr val="bg1"/>
                </a:solidFill>
                <a:latin typeface="Consolas" panose="020B0609020204030204" pitchFamily="49" charset="0"/>
              </a:rPr>
              <a:t>	{</a:t>
            </a:r>
          </a:p>
          <a:p>
            <a:pPr lvl="1"/>
            <a:r>
              <a:rPr lang="en-US">
                <a:solidFill>
                  <a:schemeClr val="bg1"/>
                </a:solidFill>
                <a:latin typeface="Consolas" panose="020B0609020204030204" pitchFamily="49" charset="0"/>
              </a:rPr>
              <a:t>		[</a:t>
            </a:r>
            <a:r>
              <a:rPr lang="en-US" err="1">
                <a:solidFill>
                  <a:schemeClr val="bg1"/>
                </a:solidFill>
                <a:latin typeface="Consolas" panose="020B0609020204030204" pitchFamily="49" charset="0"/>
              </a:rPr>
              <a:t>nameof</a:t>
            </a:r>
            <a:r>
              <a:rPr lang="en-US">
                <a:solidFill>
                  <a:schemeClr val="bg1"/>
                </a:solidFill>
                <a:latin typeface="Consolas" panose="020B0609020204030204" pitchFamily="49" charset="0"/>
              </a:rPr>
              <a:t>(</a:t>
            </a:r>
            <a:r>
              <a:rPr lang="en-US" err="1">
                <a:solidFill>
                  <a:schemeClr val="bg1"/>
                </a:solidFill>
                <a:latin typeface="Consolas" panose="020B0609020204030204" pitchFamily="49" charset="0"/>
              </a:rPr>
              <a:t>ILabel.Text</a:t>
            </a:r>
            <a:r>
              <a:rPr lang="en-US">
                <a:solidFill>
                  <a:schemeClr val="bg1"/>
                </a:solidFill>
                <a:latin typeface="Consolas" panose="020B0609020204030204" pitchFamily="49" charset="0"/>
              </a:rPr>
              <a:t>)] = </a:t>
            </a:r>
            <a:r>
              <a:rPr lang="en-US" err="1">
                <a:solidFill>
                  <a:schemeClr val="bg1"/>
                </a:solidFill>
                <a:latin typeface="Consolas" panose="020B0609020204030204" pitchFamily="49" charset="0"/>
              </a:rPr>
              <a:t>MapPropertyText</a:t>
            </a:r>
            <a:r>
              <a:rPr lang="en-US">
                <a:solidFill>
                  <a:schemeClr val="bg1"/>
                </a:solidFill>
                <a:latin typeface="Consolas" panose="020B0609020204030204" pitchFamily="49" charset="0"/>
              </a:rPr>
              <a:t>,</a:t>
            </a:r>
            <a:endParaRPr lang="en-US" sz="7200">
              <a:solidFill>
                <a:schemeClr val="bg1"/>
              </a:solidFill>
            </a:endParaRPr>
          </a:p>
        </p:txBody>
      </p:sp>
    </p:spTree>
    <p:extLst>
      <p:ext uri="{BB962C8B-B14F-4D97-AF65-F5344CB8AC3E}">
        <p14:creationId xmlns:p14="http://schemas.microsoft.com/office/powerpoint/2010/main" val="8596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04E2-B2F5-4E04-A0D3-730B09A9EEC5}"/>
              </a:ext>
            </a:extLst>
          </p:cNvPr>
          <p:cNvSpPr>
            <a:spLocks noGrp="1"/>
          </p:cNvSpPr>
          <p:nvPr>
            <p:ph type="title"/>
          </p:nvPr>
        </p:nvSpPr>
        <p:spPr/>
        <p:txBody>
          <a:bodyPr/>
          <a:lstStyle/>
          <a:p>
            <a:r>
              <a:rPr lang="en-US" dirty="0"/>
              <a:t>Los Handlers son </a:t>
            </a:r>
            <a:r>
              <a:rPr lang="en-US" i="1" dirty="0"/>
              <a:t>“solo” una </a:t>
            </a:r>
            <a:r>
              <a:rPr lang="en-US" i="1" dirty="0" err="1"/>
              <a:t>reorganización</a:t>
            </a:r>
            <a:endParaRPr lang="en-US" dirty="0"/>
          </a:p>
        </p:txBody>
      </p:sp>
      <p:sp>
        <p:nvSpPr>
          <p:cNvPr id="3" name="TextBox 2">
            <a:extLst>
              <a:ext uri="{FF2B5EF4-FFF2-40B4-BE49-F238E27FC236}">
                <a16:creationId xmlns:a16="http://schemas.microsoft.com/office/drawing/2014/main" id="{CBD204FD-4EC6-4797-89C8-CB7033A99687}"/>
              </a:ext>
            </a:extLst>
          </p:cNvPr>
          <p:cNvSpPr txBox="1"/>
          <p:nvPr/>
        </p:nvSpPr>
        <p:spPr>
          <a:xfrm>
            <a:off x="1176449" y="8791310"/>
            <a:ext cx="22035605" cy="3046988"/>
          </a:xfrm>
          <a:prstGeom prst="rect">
            <a:avLst/>
          </a:prstGeom>
          <a:solidFill>
            <a:srgbClr val="4A0851"/>
          </a:solidFill>
        </p:spPr>
        <p:txBody>
          <a:bodyPr wrap="square">
            <a:spAutoFit/>
          </a:bodyPr>
          <a:lstStyle/>
          <a:p>
            <a:r>
              <a:rPr lang="en-US" sz="3200">
                <a:solidFill>
                  <a:schemeClr val="bg1"/>
                </a:solidFill>
                <a:latin typeface="Consolas" panose="020B0609020204030204" pitchFamily="49" charset="0"/>
              </a:rPr>
              <a:t>public static class </a:t>
            </a:r>
            <a:r>
              <a:rPr lang="en-US" sz="3200" err="1">
                <a:solidFill>
                  <a:schemeClr val="bg1"/>
                </a:solidFill>
                <a:latin typeface="Consolas" panose="020B0609020204030204" pitchFamily="49" charset="0"/>
              </a:rPr>
              <a:t>TextViewExtensions</a:t>
            </a:r>
            <a:endParaRPr lang="en-US" sz="3200">
              <a:solidFill>
                <a:schemeClr val="bg1"/>
              </a:solidFill>
              <a:latin typeface="Consolas" panose="020B0609020204030204" pitchFamily="49" charset="0"/>
            </a:endParaRPr>
          </a:p>
          <a:p>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public static void </a:t>
            </a:r>
            <a:r>
              <a:rPr lang="en-US" sz="3200" err="1">
                <a:solidFill>
                  <a:schemeClr val="bg1"/>
                </a:solidFill>
                <a:latin typeface="Consolas" panose="020B0609020204030204" pitchFamily="49" charset="0"/>
              </a:rPr>
              <a:t>UpdateText</a:t>
            </a:r>
            <a:r>
              <a:rPr lang="en-US" sz="3200">
                <a:solidFill>
                  <a:schemeClr val="bg1"/>
                </a:solidFill>
                <a:latin typeface="Consolas" panose="020B0609020204030204" pitchFamily="49" charset="0"/>
              </a:rPr>
              <a:t>(this </a:t>
            </a:r>
            <a:r>
              <a:rPr lang="en-US" sz="3200" err="1">
                <a:solidFill>
                  <a:schemeClr val="bg1"/>
                </a:solidFill>
                <a:latin typeface="Consolas" panose="020B0609020204030204" pitchFamily="49" charset="0"/>
              </a:rPr>
              <a:t>TextView</a:t>
            </a:r>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textView</a:t>
            </a:r>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IText</a:t>
            </a:r>
            <a:r>
              <a:rPr lang="en-US" sz="3200">
                <a:solidFill>
                  <a:schemeClr val="bg1"/>
                </a:solidFill>
                <a:latin typeface="Consolas" panose="020B0609020204030204" pitchFamily="49" charset="0"/>
              </a:rPr>
              <a:t> text)</a:t>
            </a:r>
          </a:p>
          <a:p>
            <a:pPr lvl="1"/>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     </a:t>
            </a:r>
            <a:r>
              <a:rPr lang="en-US" sz="3200" err="1">
                <a:solidFill>
                  <a:schemeClr val="bg1"/>
                </a:solidFill>
                <a:latin typeface="Consolas" panose="020B0609020204030204" pitchFamily="49" charset="0"/>
              </a:rPr>
              <a:t>textView.Text</a:t>
            </a:r>
            <a:r>
              <a:rPr lang="en-US" sz="3200">
                <a:solidFill>
                  <a:schemeClr val="bg1"/>
                </a:solidFill>
                <a:latin typeface="Consolas" panose="020B0609020204030204" pitchFamily="49" charset="0"/>
              </a:rPr>
              <a:t> = </a:t>
            </a:r>
            <a:r>
              <a:rPr lang="en-US" sz="3200" err="1">
                <a:solidFill>
                  <a:schemeClr val="bg1"/>
                </a:solidFill>
                <a:latin typeface="Consolas" panose="020B0609020204030204" pitchFamily="49" charset="0"/>
              </a:rPr>
              <a:t>text.Text</a:t>
            </a:r>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rPr>
              <a:t>}</a:t>
            </a:r>
            <a:endParaRPr lang="en-US" sz="7200">
              <a:solidFill>
                <a:schemeClr val="bg1"/>
              </a:solidFill>
            </a:endParaRPr>
          </a:p>
        </p:txBody>
      </p:sp>
      <p:sp>
        <p:nvSpPr>
          <p:cNvPr id="7" name="TextBox 6">
            <a:extLst>
              <a:ext uri="{FF2B5EF4-FFF2-40B4-BE49-F238E27FC236}">
                <a16:creationId xmlns:a16="http://schemas.microsoft.com/office/drawing/2014/main" id="{9A04CFB0-DD89-43C5-92BC-CA58377A5176}"/>
              </a:ext>
            </a:extLst>
          </p:cNvPr>
          <p:cNvSpPr txBox="1"/>
          <p:nvPr/>
        </p:nvSpPr>
        <p:spPr>
          <a:xfrm>
            <a:off x="1199892" y="2559428"/>
            <a:ext cx="22035605" cy="3416320"/>
          </a:xfrm>
          <a:prstGeom prst="rect">
            <a:avLst/>
          </a:prstGeom>
          <a:solidFill>
            <a:srgbClr val="4A0851"/>
          </a:solidFill>
        </p:spPr>
        <p:txBody>
          <a:bodyPr wrap="square">
            <a:spAutoFit/>
          </a:bodyPr>
          <a:lstStyle/>
          <a:p>
            <a:r>
              <a:rPr lang="en-US" dirty="0">
                <a:solidFill>
                  <a:schemeClr val="bg1"/>
                </a:solidFill>
                <a:latin typeface="Consolas" panose="020B0609020204030204" pitchFamily="49" charset="0"/>
              </a:rPr>
              <a:t>public class </a:t>
            </a:r>
            <a:r>
              <a:rPr lang="en-US" dirty="0" err="1">
                <a:solidFill>
                  <a:schemeClr val="bg1"/>
                </a:solidFill>
                <a:latin typeface="Consolas" panose="020B0609020204030204" pitchFamily="49" charset="0"/>
              </a:rPr>
              <a:t>LabelRenderer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ViewRenderer</a:t>
            </a:r>
            <a:r>
              <a:rPr lang="en-US" dirty="0">
                <a:solidFill>
                  <a:schemeClr val="bg1"/>
                </a:solidFill>
                <a:latin typeface="Consolas" panose="020B0609020204030204" pitchFamily="49" charset="0"/>
              </a:rPr>
              <a:t>&lt;Label, </a:t>
            </a:r>
            <a:r>
              <a:rPr lang="en-US" dirty="0" err="1">
                <a:solidFill>
                  <a:schemeClr val="bg1"/>
                </a:solidFill>
                <a:latin typeface="Consolas" panose="020B0609020204030204" pitchFamily="49" charset="0"/>
              </a:rPr>
              <a:t>TextView</a:t>
            </a:r>
            <a:r>
              <a:rPr lang="en-US" dirty="0">
                <a:solidFill>
                  <a:schemeClr val="bg1"/>
                </a:solidFill>
                <a:latin typeface="Consolas" panose="020B0609020204030204" pitchFamily="49" charset="0"/>
              </a:rPr>
              <a:t>&gt;</a:t>
            </a:r>
          </a:p>
          <a:p>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void </a:t>
            </a:r>
            <a:r>
              <a:rPr lang="en-US" dirty="0" err="1">
                <a:solidFill>
                  <a:schemeClr val="bg1"/>
                </a:solidFill>
                <a:latin typeface="Consolas" panose="020B0609020204030204" pitchFamily="49" charset="0"/>
              </a:rPr>
              <a:t>UpdateText</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textView.Text</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text.Text</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a:t>
            </a:r>
            <a:endParaRPr lang="en-US" sz="7200" dirty="0">
              <a:solidFill>
                <a:schemeClr val="bg1"/>
              </a:solidFill>
            </a:endParaRPr>
          </a:p>
        </p:txBody>
      </p:sp>
      <p:cxnSp>
        <p:nvCxnSpPr>
          <p:cNvPr id="9" name="Straight Arrow Connector 8">
            <a:extLst>
              <a:ext uri="{FF2B5EF4-FFF2-40B4-BE49-F238E27FC236}">
                <a16:creationId xmlns:a16="http://schemas.microsoft.com/office/drawing/2014/main" id="{FBE837C0-6CEF-419B-9A31-FF44D1949879}"/>
              </a:ext>
            </a:extLst>
          </p:cNvPr>
          <p:cNvCxnSpPr>
            <a:cxnSpLocks/>
          </p:cNvCxnSpPr>
          <p:nvPr/>
        </p:nvCxnSpPr>
        <p:spPr>
          <a:xfrm>
            <a:off x="6184807" y="4341706"/>
            <a:ext cx="1397529" cy="54711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41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err="1"/>
              <a:t>Xamarin.Forms</a:t>
            </a:r>
            <a:r>
              <a:rPr lang="en-US" dirty="0"/>
              <a:t>: </a:t>
            </a:r>
            <a:r>
              <a:rPr lang="en-US" dirty="0" err="1"/>
              <a:t>Personalizar</a:t>
            </a:r>
            <a:r>
              <a:rPr lang="en-US" dirty="0"/>
              <a:t> el </a:t>
            </a:r>
            <a:r>
              <a:rPr lang="en-US" dirty="0" err="1"/>
              <a:t>comportamiento</a:t>
            </a:r>
            <a:r>
              <a:rPr lang="en-US" dirty="0"/>
              <a:t> de un control</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10801781" y="3419601"/>
            <a:ext cx="13359370" cy="13012688"/>
          </a:xfrm>
          <a:solidFill>
            <a:srgbClr val="4A0851"/>
          </a:solidFill>
        </p:spPr>
        <p:txBody>
          <a:bodyPr vert="horz" wrap="square" lIns="286837" tIns="179272" rIns="286837" bIns="179272" rtlCol="0">
            <a:spAutoFit/>
          </a:bodyPr>
          <a:lstStyle/>
          <a:p>
            <a:r>
              <a:rPr lang="en-US" sz="2200">
                <a:solidFill>
                  <a:srgbClr val="92D050"/>
                </a:solidFill>
              </a:rPr>
              <a:t>// You need to know to export this renderer and tie it to a core type…</a:t>
            </a:r>
            <a:endParaRPr lang="en-US" sz="2200">
              <a:solidFill>
                <a:schemeClr val="bg1">
                  <a:lumMod val="95000"/>
                </a:schemeClr>
              </a:solidFill>
            </a:endParaRPr>
          </a:p>
          <a:p>
            <a:r>
              <a:rPr lang="en-US" sz="2200">
                <a:solidFill>
                  <a:schemeClr val="bg1">
                    <a:lumMod val="95000"/>
                  </a:schemeClr>
                </a:solidFill>
              </a:rPr>
              <a:t>[assembly: </a:t>
            </a:r>
            <a:r>
              <a:rPr lang="en-US" sz="2200" err="1">
                <a:solidFill>
                  <a:schemeClr val="bg1">
                    <a:lumMod val="95000"/>
                  </a:schemeClr>
                </a:solidFill>
              </a:rPr>
              <a:t>ExportRenderer</a:t>
            </a:r>
            <a:r>
              <a:rPr lang="en-US" sz="2200">
                <a:solidFill>
                  <a:schemeClr val="bg1">
                    <a:lumMod val="95000"/>
                  </a:schemeClr>
                </a:solidFill>
              </a:rPr>
              <a:t> (</a:t>
            </a:r>
            <a:r>
              <a:rPr lang="en-US" sz="2200" err="1">
                <a:solidFill>
                  <a:schemeClr val="bg1">
                    <a:lumMod val="95000"/>
                  </a:schemeClr>
                </a:solidFill>
              </a:rPr>
              <a:t>typeof</a:t>
            </a:r>
            <a:r>
              <a:rPr lang="en-US" sz="2200">
                <a:solidFill>
                  <a:schemeClr val="bg1">
                    <a:lumMod val="95000"/>
                  </a:schemeClr>
                </a:solidFill>
              </a:rPr>
              <a:t>(</a:t>
            </a:r>
            <a:r>
              <a:rPr lang="en-US" sz="2200" err="1">
                <a:solidFill>
                  <a:schemeClr val="bg1">
                    <a:lumMod val="95000"/>
                  </a:schemeClr>
                </a:solidFill>
              </a:rPr>
              <a:t>MyEntry</a:t>
            </a:r>
            <a:r>
              <a:rPr lang="en-US" sz="2200">
                <a:solidFill>
                  <a:schemeClr val="bg1">
                    <a:lumMod val="95000"/>
                  </a:schemeClr>
                </a:solidFill>
              </a:rPr>
              <a:t>), </a:t>
            </a:r>
            <a:r>
              <a:rPr lang="en-US" sz="2200" err="1">
                <a:solidFill>
                  <a:schemeClr val="bg1">
                    <a:lumMod val="95000"/>
                  </a:schemeClr>
                </a:solidFill>
              </a:rPr>
              <a:t>typeof</a:t>
            </a:r>
            <a:r>
              <a:rPr lang="en-US" sz="2200">
                <a:solidFill>
                  <a:schemeClr val="bg1">
                    <a:lumMod val="95000"/>
                  </a:schemeClr>
                </a:solidFill>
              </a:rPr>
              <a:t>(</a:t>
            </a:r>
            <a:r>
              <a:rPr lang="en-US" sz="2200" err="1">
                <a:solidFill>
                  <a:schemeClr val="bg1">
                    <a:lumMod val="95000"/>
                  </a:schemeClr>
                </a:solidFill>
              </a:rPr>
              <a:t>MyEntryRenderer</a:t>
            </a:r>
            <a:r>
              <a:rPr lang="en-US" sz="2200">
                <a:solidFill>
                  <a:schemeClr val="bg1">
                    <a:lumMod val="95000"/>
                  </a:schemeClr>
                </a:solidFill>
              </a:rPr>
              <a:t>))]</a:t>
            </a:r>
          </a:p>
          <a:p>
            <a:r>
              <a:rPr lang="en-US" sz="2200">
                <a:solidFill>
                  <a:schemeClr val="bg1">
                    <a:lumMod val="95000"/>
                  </a:schemeClr>
                </a:solidFill>
              </a:rPr>
              <a:t>namespace </a:t>
            </a:r>
            <a:r>
              <a:rPr lang="en-US" sz="2200" err="1">
                <a:solidFill>
                  <a:schemeClr val="bg1">
                    <a:lumMod val="95000"/>
                  </a:schemeClr>
                </a:solidFill>
              </a:rPr>
              <a:t>CustomRenderer.iOS</a:t>
            </a:r>
            <a:endParaRPr lang="en-US" sz="2200">
              <a:solidFill>
                <a:schemeClr val="bg1">
                  <a:lumMod val="95000"/>
                </a:schemeClr>
              </a:solidFill>
            </a:endParaRPr>
          </a:p>
          <a:p>
            <a:r>
              <a:rPr lang="en-US" sz="2200">
                <a:solidFill>
                  <a:schemeClr val="bg1">
                    <a:lumMod val="95000"/>
                  </a:schemeClr>
                </a:solidFill>
              </a:rPr>
              <a:t>{</a:t>
            </a:r>
          </a:p>
          <a:p>
            <a:r>
              <a:rPr lang="en-US" sz="2200">
                <a:solidFill>
                  <a:schemeClr val="bg1">
                    <a:lumMod val="95000"/>
                  </a:schemeClr>
                </a:solidFill>
              </a:rPr>
              <a:t>    </a:t>
            </a:r>
            <a:r>
              <a:rPr lang="en-US" sz="2200">
                <a:solidFill>
                  <a:srgbClr val="92D050"/>
                </a:solidFill>
              </a:rPr>
              <a:t>// You need to know what type to inherit from…</a:t>
            </a:r>
            <a:endParaRPr lang="en-US" sz="2200">
              <a:solidFill>
                <a:schemeClr val="bg1">
                  <a:lumMod val="95000"/>
                </a:schemeClr>
              </a:solidFill>
            </a:endParaRPr>
          </a:p>
          <a:p>
            <a:r>
              <a:rPr lang="en-US" sz="2200">
                <a:solidFill>
                  <a:schemeClr val="bg1">
                    <a:lumMod val="95000"/>
                  </a:schemeClr>
                </a:solidFill>
              </a:rPr>
              <a:t>    public class </a:t>
            </a:r>
            <a:r>
              <a:rPr lang="en-US" sz="2200" err="1">
                <a:solidFill>
                  <a:schemeClr val="bg1">
                    <a:lumMod val="95000"/>
                  </a:schemeClr>
                </a:solidFill>
              </a:rPr>
              <a:t>MyEntryRenderer</a:t>
            </a:r>
            <a:r>
              <a:rPr lang="en-US" sz="2200">
                <a:solidFill>
                  <a:schemeClr val="bg1">
                    <a:lumMod val="95000"/>
                  </a:schemeClr>
                </a:solidFill>
              </a:rPr>
              <a:t> : </a:t>
            </a:r>
            <a:r>
              <a:rPr lang="en-US" sz="2200" err="1">
                <a:solidFill>
                  <a:schemeClr val="bg1">
                    <a:lumMod val="95000"/>
                  </a:schemeClr>
                </a:solidFill>
              </a:rPr>
              <a:t>EntryRenderer</a:t>
            </a:r>
            <a:endParaRPr lang="en-US" sz="2200">
              <a:solidFill>
                <a:schemeClr val="bg1">
                  <a:lumMod val="95000"/>
                </a:schemeClr>
              </a:solidFill>
            </a:endParaRP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what method to override…</a:t>
            </a:r>
            <a:endParaRPr lang="en-US" sz="2200">
              <a:solidFill>
                <a:schemeClr val="bg1">
                  <a:lumMod val="95000"/>
                </a:schemeClr>
              </a:solidFill>
            </a:endParaRPr>
          </a:p>
          <a:p>
            <a:r>
              <a:rPr lang="en-US" sz="2200">
                <a:solidFill>
                  <a:schemeClr val="bg1">
                    <a:lumMod val="95000"/>
                  </a:schemeClr>
                </a:solidFill>
              </a:rPr>
              <a:t>        protected override void </a:t>
            </a:r>
            <a:r>
              <a:rPr lang="en-US" sz="2200" err="1">
                <a:solidFill>
                  <a:schemeClr val="bg1">
                    <a:lumMod val="95000"/>
                  </a:schemeClr>
                </a:solidFill>
              </a:rPr>
              <a:t>OnElementChanged</a:t>
            </a:r>
            <a:r>
              <a:rPr lang="en-US" sz="2200">
                <a:solidFill>
                  <a:schemeClr val="bg1">
                    <a:lumMod val="95000"/>
                  </a:schemeClr>
                </a:solidFill>
              </a:rPr>
              <a:t> (</a:t>
            </a:r>
            <a:r>
              <a:rPr lang="en-US" sz="2200" err="1">
                <a:solidFill>
                  <a:schemeClr val="bg1">
                    <a:lumMod val="95000"/>
                  </a:schemeClr>
                </a:solidFill>
              </a:rPr>
              <a:t>ElementChangedEventArgs</a:t>
            </a:r>
            <a:r>
              <a:rPr lang="en-US" sz="2200">
                <a:solidFill>
                  <a:schemeClr val="bg1">
                    <a:lumMod val="95000"/>
                  </a:schemeClr>
                </a:solidFill>
              </a:rPr>
              <a:t>&lt;Entry&gt; e)</a:t>
            </a: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when to do your work (before? after?)</a:t>
            </a:r>
            <a:endParaRPr lang="en-US" sz="2200">
              <a:solidFill>
                <a:schemeClr val="bg1">
                  <a:lumMod val="95000"/>
                </a:schemeClr>
              </a:solidFill>
            </a:endParaRPr>
          </a:p>
          <a:p>
            <a:r>
              <a:rPr lang="en-US" sz="2200">
                <a:solidFill>
                  <a:schemeClr val="bg1">
                    <a:lumMod val="95000"/>
                  </a:schemeClr>
                </a:solidFill>
              </a:rPr>
              <a:t>            </a:t>
            </a:r>
            <a:r>
              <a:rPr lang="en-US" sz="2200" err="1">
                <a:solidFill>
                  <a:schemeClr val="bg1">
                    <a:lumMod val="95000"/>
                  </a:schemeClr>
                </a:solidFill>
              </a:rPr>
              <a:t>base.OnElementChanged</a:t>
            </a:r>
            <a:r>
              <a:rPr lang="en-US" sz="2200">
                <a:solidFill>
                  <a:schemeClr val="bg1">
                    <a:lumMod val="95000"/>
                  </a:schemeClr>
                </a:solidFill>
              </a:rPr>
              <a:t> (e);</a:t>
            </a:r>
          </a:p>
          <a:p>
            <a:r>
              <a:rPr lang="en-US" sz="2200">
                <a:solidFill>
                  <a:schemeClr val="bg1">
                    <a:lumMod val="95000"/>
                  </a:schemeClr>
                </a:solidFill>
              </a:rPr>
              <a:t>	</a:t>
            </a:r>
          </a:p>
          <a:p>
            <a:r>
              <a:rPr lang="en-US" sz="2200">
                <a:solidFill>
                  <a:schemeClr val="bg1">
                    <a:lumMod val="95000"/>
                  </a:schemeClr>
                </a:solidFill>
              </a:rPr>
              <a:t>	 </a:t>
            </a:r>
            <a:r>
              <a:rPr lang="en-US" sz="2200">
                <a:solidFill>
                  <a:srgbClr val="92D050"/>
                </a:solidFill>
              </a:rPr>
              <a:t>// You need to know that we call the native view “Control”</a:t>
            </a:r>
          </a:p>
          <a:p>
            <a:r>
              <a:rPr lang="en-US" sz="2200">
                <a:solidFill>
                  <a:srgbClr val="92D050"/>
                </a:solidFill>
              </a:rPr>
              <a:t>            // Spoiler alert: this varies from platform to platform and</a:t>
            </a:r>
          </a:p>
          <a:p>
            <a:r>
              <a:rPr lang="en-US" sz="2200">
                <a:solidFill>
                  <a:srgbClr val="92D050"/>
                </a:solidFill>
              </a:rPr>
              <a:t>            // sometimes it even varies from renderer to renderer!</a:t>
            </a:r>
          </a:p>
          <a:p>
            <a:r>
              <a:rPr lang="en-US" sz="2200">
                <a:solidFill>
                  <a:schemeClr val="bg1">
                    <a:lumMod val="95000"/>
                  </a:schemeClr>
                </a:solidFill>
              </a:rPr>
              <a:t>            if (Control != null) {</a:t>
            </a:r>
          </a:p>
          <a:p>
            <a:r>
              <a:rPr lang="en-US" sz="2200">
                <a:solidFill>
                  <a:schemeClr val="bg1">
                    <a:lumMod val="95000"/>
                  </a:schemeClr>
                </a:solidFill>
              </a:rPr>
              <a:t>                </a:t>
            </a:r>
            <a:r>
              <a:rPr lang="en-US" sz="2200">
                <a:solidFill>
                  <a:srgbClr val="92D050"/>
                </a:solidFill>
              </a:rPr>
              <a:t>// Finally! We can change the color!</a:t>
            </a:r>
          </a:p>
          <a:p>
            <a:r>
              <a:rPr lang="en-US" sz="2200">
                <a:solidFill>
                  <a:schemeClr val="bg1">
                    <a:lumMod val="95000"/>
                  </a:schemeClr>
                </a:solidFill>
              </a:rPr>
              <a:t>                </a:t>
            </a:r>
            <a:r>
              <a:rPr lang="en-US" sz="2200" err="1">
                <a:solidFill>
                  <a:schemeClr val="accent4">
                    <a:lumMod val="20000"/>
                    <a:lumOff val="80000"/>
                  </a:schemeClr>
                </a:solidFill>
              </a:rPr>
              <a:t>Control.BackgroundColor</a:t>
            </a:r>
            <a:r>
              <a:rPr lang="en-US" sz="2200">
                <a:solidFill>
                  <a:schemeClr val="accent4">
                    <a:lumMod val="20000"/>
                    <a:lumOff val="80000"/>
                  </a:schemeClr>
                </a:solidFill>
              </a:rPr>
              <a:t> = </a:t>
            </a:r>
            <a:r>
              <a:rPr lang="en-US" sz="2200" err="1">
                <a:solidFill>
                  <a:schemeClr val="accent4">
                    <a:lumMod val="20000"/>
                    <a:lumOff val="80000"/>
                  </a:schemeClr>
                </a:solidFill>
              </a:rPr>
              <a:t>UIColor.FromRGB</a:t>
            </a:r>
            <a:r>
              <a:rPr lang="en-US" sz="2200">
                <a:solidFill>
                  <a:schemeClr val="accent4">
                    <a:lumMod val="20000"/>
                    <a:lumOff val="80000"/>
                  </a:schemeClr>
                </a:solidFill>
              </a:rPr>
              <a:t> (204, 153, 255);</a:t>
            </a:r>
          </a:p>
          <a:p>
            <a:r>
              <a:rPr lang="en-US" sz="2200">
                <a:solidFill>
                  <a:schemeClr val="bg1">
                    <a:lumMod val="95000"/>
                  </a:schemeClr>
                </a:solidFill>
              </a:rPr>
              <a:t>            }</a:t>
            </a:r>
          </a:p>
          <a:p>
            <a:r>
              <a:rPr lang="en-US" sz="2200">
                <a:solidFill>
                  <a:schemeClr val="bg1">
                    <a:lumMod val="95000"/>
                  </a:schemeClr>
                </a:solidFill>
              </a:rPr>
              <a:t>        }</a:t>
            </a:r>
          </a:p>
          <a:p>
            <a:r>
              <a:rPr lang="en-US" sz="2200">
                <a:solidFill>
                  <a:schemeClr val="bg1">
                    <a:lumMod val="95000"/>
                  </a:schemeClr>
                </a:solidFill>
              </a:rPr>
              <a:t>    }</a:t>
            </a:r>
          </a:p>
          <a:p>
            <a:r>
              <a:rPr lang="en-US" sz="2200">
                <a:solidFill>
                  <a:schemeClr val="bg1">
                    <a:lumMod val="95000"/>
                  </a:schemeClr>
                </a:solidFill>
              </a:rPr>
              <a:t>}</a:t>
            </a:r>
            <a:endParaRPr lang="en-US" sz="2352">
              <a:solidFill>
                <a:schemeClr val="bg1">
                  <a:lumMod val="95000"/>
                </a:schemeClr>
              </a:solidFill>
            </a:endParaRP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146681" y="3419599"/>
            <a:ext cx="10460209" cy="1484212"/>
          </a:xfrm>
          <a:prstGeom prst="rect">
            <a:avLst/>
          </a:prstGeom>
          <a:solidFill>
            <a:srgbClr val="4A0851"/>
          </a:solidFill>
        </p:spPr>
        <p:txBody>
          <a:bodyPr vert="horz" wrap="square" lIns="286837" tIns="179272" rIns="286837" bIns="17927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2">
                <a:solidFill>
                  <a:schemeClr val="bg1">
                    <a:lumMod val="95000"/>
                  </a:schemeClr>
                </a:solidFill>
              </a:rPr>
              <a:t>public class </a:t>
            </a:r>
            <a:r>
              <a:rPr lang="en-US" sz="2352" err="1">
                <a:solidFill>
                  <a:schemeClr val="bg1">
                    <a:lumMod val="95000"/>
                  </a:schemeClr>
                </a:solidFill>
              </a:rPr>
              <a:t>MyEntry</a:t>
            </a:r>
            <a:r>
              <a:rPr lang="en-US" sz="2352">
                <a:solidFill>
                  <a:schemeClr val="bg1">
                    <a:lumMod val="95000"/>
                  </a:schemeClr>
                </a:solidFill>
              </a:rPr>
              <a:t> : Entry</a:t>
            </a:r>
          </a:p>
          <a:p>
            <a:r>
              <a:rPr lang="en-US" sz="2352">
                <a:solidFill>
                  <a:schemeClr val="bg1">
                    <a:lumMod val="95000"/>
                  </a:schemeClr>
                </a:solidFill>
              </a:rPr>
              <a:t>{</a:t>
            </a:r>
          </a:p>
          <a:p>
            <a:r>
              <a:rPr lang="en-US" sz="2352">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3" y="2330386"/>
            <a:ext cx="5956762" cy="1231058"/>
          </a:xfrm>
          <a:prstGeom prst="rect">
            <a:avLst/>
          </a:prstGeom>
          <a:noFill/>
        </p:spPr>
        <p:txBody>
          <a:bodyPr wrap="square" lIns="358547" tIns="286837" rIns="358547" bIns="286837" rtlCol="0">
            <a:spAutoFit/>
          </a:bodyPr>
          <a:lstStyle/>
          <a:p>
            <a:pPr>
              <a:lnSpc>
                <a:spcPct val="90000"/>
              </a:lnSpc>
              <a:spcAft>
                <a:spcPts val="1176"/>
              </a:spcAft>
            </a:pPr>
            <a:r>
              <a:rPr lang="en-US" sz="4706">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10606889" y="2379280"/>
            <a:ext cx="9170215" cy="1231058"/>
          </a:xfrm>
          <a:prstGeom prst="rect">
            <a:avLst/>
          </a:prstGeom>
          <a:noFill/>
        </p:spPr>
        <p:txBody>
          <a:bodyPr wrap="square" lIns="358547" tIns="286837" rIns="358547" bIns="286837" rtlCol="0">
            <a:spAutoFit/>
          </a:bodyPr>
          <a:lstStyle/>
          <a:p>
            <a:pPr>
              <a:lnSpc>
                <a:spcPct val="90000"/>
              </a:lnSpc>
              <a:spcAft>
                <a:spcPts val="1176"/>
              </a:spcAft>
            </a:pPr>
            <a:r>
              <a:rPr lang="en-US" sz="4706">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204552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Maui: </a:t>
            </a:r>
            <a:r>
              <a:rPr lang="en-US" dirty="0" err="1"/>
              <a:t>Personalizar</a:t>
            </a:r>
            <a:r>
              <a:rPr lang="en-US" dirty="0"/>
              <a:t> el </a:t>
            </a:r>
            <a:r>
              <a:rPr lang="en-US" dirty="0" err="1"/>
              <a:t>comportamiento</a:t>
            </a:r>
            <a:r>
              <a:rPr lang="en-US" dirty="0"/>
              <a:t> de un control</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10801781" y="3419600"/>
            <a:ext cx="13359370" cy="10586511"/>
          </a:xfrm>
          <a:solidFill>
            <a:srgbClr val="4A0851"/>
          </a:solidFill>
        </p:spPr>
        <p:txBody>
          <a:bodyPr vert="horz" wrap="square" lIns="286837" tIns="179272" rIns="286837" bIns="179272" rtlCol="0">
            <a:spAutoFit/>
          </a:bodyPr>
          <a:lstStyle/>
          <a:p>
            <a:r>
              <a:rPr lang="en-US" sz="2352">
                <a:solidFill>
                  <a:srgbClr val="92D050"/>
                </a:solidFill>
              </a:rPr>
              <a:t>// You don’t need to register a new renderer.</a:t>
            </a:r>
          </a:p>
          <a:p>
            <a:r>
              <a:rPr lang="en-US" sz="2352">
                <a:solidFill>
                  <a:schemeClr val="bg1">
                    <a:lumMod val="95000"/>
                  </a:schemeClr>
                </a:solidFill>
              </a:rPr>
              <a:t>public partial class </a:t>
            </a:r>
            <a:r>
              <a:rPr lang="en-US" sz="2352" err="1">
                <a:solidFill>
                  <a:schemeClr val="bg1">
                    <a:lumMod val="95000"/>
                  </a:schemeClr>
                </a:solidFill>
              </a:rPr>
              <a:t>EntryRenderer</a:t>
            </a:r>
            <a:endParaRPr lang="en-US" sz="2352">
              <a:solidFill>
                <a:schemeClr val="bg1">
                  <a:lumMod val="95000"/>
                </a:schemeClr>
              </a:solidFill>
            </a:endParaRPr>
          </a:p>
          <a:p>
            <a:r>
              <a:rPr lang="en-US" sz="2352">
                <a:solidFill>
                  <a:schemeClr val="bg1">
                    <a:lumMod val="95000"/>
                  </a:schemeClr>
                </a:solidFill>
              </a:rPr>
              <a:t>{</a:t>
            </a:r>
          </a:p>
          <a:p>
            <a:r>
              <a:rPr lang="en-US" sz="2352">
                <a:solidFill>
                  <a:schemeClr val="bg1">
                    <a:lumMod val="95000"/>
                  </a:schemeClr>
                </a:solidFill>
              </a:rPr>
              <a:t>     </a:t>
            </a:r>
            <a:r>
              <a:rPr lang="en-US" sz="2352">
                <a:solidFill>
                  <a:srgbClr val="92D050"/>
                </a:solidFill>
              </a:rPr>
              <a:t>// You know what method to call because you named it!</a:t>
            </a:r>
          </a:p>
          <a:p>
            <a:r>
              <a:rPr lang="en-US" sz="2352">
                <a:solidFill>
                  <a:schemeClr val="bg1">
                    <a:lumMod val="95000"/>
                  </a:schemeClr>
                </a:solidFill>
              </a:rPr>
              <a:t>   public static void </a:t>
            </a:r>
            <a:r>
              <a:rPr lang="en-US" sz="2352" err="1">
                <a:solidFill>
                  <a:schemeClr val="bg1">
                    <a:lumMod val="95000"/>
                  </a:schemeClr>
                </a:solidFill>
              </a:rPr>
              <a:t>MapBackgroundColor</a:t>
            </a:r>
            <a:r>
              <a:rPr lang="en-US" sz="2352">
                <a:solidFill>
                  <a:schemeClr val="bg1">
                    <a:lumMod val="95000"/>
                  </a:schemeClr>
                </a:solidFill>
              </a:rPr>
              <a:t> (</a:t>
            </a:r>
            <a:r>
              <a:rPr lang="en-US" sz="2352" err="1">
                <a:solidFill>
                  <a:schemeClr val="bg1">
                    <a:lumMod val="95000"/>
                  </a:schemeClr>
                </a:solidFill>
              </a:rPr>
              <a:t>IViewRenderer</a:t>
            </a:r>
            <a:r>
              <a:rPr lang="en-US" sz="2352">
                <a:solidFill>
                  <a:schemeClr val="bg1">
                    <a:lumMod val="95000"/>
                  </a:schemeClr>
                </a:solidFill>
              </a:rPr>
              <a:t> renderer, </a:t>
            </a:r>
            <a:r>
              <a:rPr lang="en-US" sz="2352" err="1">
                <a:solidFill>
                  <a:schemeClr val="bg1">
                    <a:lumMod val="95000"/>
                  </a:schemeClr>
                </a:solidFill>
              </a:rPr>
              <a:t>IView</a:t>
            </a:r>
            <a:r>
              <a:rPr lang="en-US" sz="2352">
                <a:solidFill>
                  <a:schemeClr val="bg1">
                    <a:lumMod val="95000"/>
                  </a:schemeClr>
                </a:solidFill>
              </a:rPr>
              <a:t> view)</a:t>
            </a:r>
          </a:p>
          <a:p>
            <a:r>
              <a:rPr lang="en-US" sz="2352">
                <a:solidFill>
                  <a:schemeClr val="bg1">
                    <a:lumMod val="95000"/>
                  </a:schemeClr>
                </a:solidFill>
              </a:rPr>
              <a:t>     {</a:t>
            </a:r>
          </a:p>
          <a:p>
            <a:r>
              <a:rPr lang="en-US" sz="2352">
                <a:solidFill>
                  <a:srgbClr val="92D050"/>
                </a:solidFill>
              </a:rPr>
              <a:t>        // You don’t need to call any base methods here or worry about order.</a:t>
            </a:r>
          </a:p>
          <a:p>
            <a:r>
              <a:rPr lang="en-US" sz="2352">
                <a:solidFill>
                  <a:schemeClr val="bg1">
                    <a:lumMod val="95000"/>
                  </a:schemeClr>
                </a:solidFill>
              </a:rPr>
              <a:t>   </a:t>
            </a:r>
          </a:p>
          <a:p>
            <a:r>
              <a:rPr lang="en-US" sz="2352">
                <a:solidFill>
                  <a:srgbClr val="92D050"/>
                </a:solidFill>
              </a:rPr>
              <a:t>        // Every renderer is consistent; you know where the native view is.</a:t>
            </a:r>
          </a:p>
          <a:p>
            <a:r>
              <a:rPr lang="en-US" sz="2352">
                <a:solidFill>
                  <a:schemeClr val="bg1">
                    <a:lumMod val="95000"/>
                  </a:schemeClr>
                </a:solidFill>
              </a:rPr>
              <a:t>          var </a:t>
            </a:r>
            <a:r>
              <a:rPr lang="en-US" sz="2352" err="1">
                <a:solidFill>
                  <a:schemeClr val="bg1">
                    <a:lumMod val="95000"/>
                  </a:schemeClr>
                </a:solidFill>
              </a:rPr>
              <a:t>nativeView</a:t>
            </a:r>
            <a:r>
              <a:rPr lang="en-US" sz="2352">
                <a:solidFill>
                  <a:schemeClr val="bg1">
                    <a:lumMod val="95000"/>
                  </a:schemeClr>
                </a:solidFill>
              </a:rPr>
              <a:t> = (</a:t>
            </a:r>
            <a:r>
              <a:rPr lang="en-US" sz="2352" err="1">
                <a:solidFill>
                  <a:schemeClr val="bg1">
                    <a:lumMod val="95000"/>
                  </a:schemeClr>
                </a:solidFill>
              </a:rPr>
              <a:t>NativeView</a:t>
            </a:r>
            <a:r>
              <a:rPr lang="en-US" sz="2352">
                <a:solidFill>
                  <a:schemeClr val="bg1">
                    <a:lumMod val="95000"/>
                  </a:schemeClr>
                </a:solidFill>
              </a:rPr>
              <a:t>)</a:t>
            </a:r>
            <a:r>
              <a:rPr lang="en-US" sz="2352" err="1">
                <a:solidFill>
                  <a:schemeClr val="bg1">
                    <a:lumMod val="95000"/>
                  </a:schemeClr>
                </a:solidFill>
              </a:rPr>
              <a:t>renderer.NativeView</a:t>
            </a:r>
            <a:r>
              <a:rPr lang="en-US" sz="2352">
                <a:solidFill>
                  <a:schemeClr val="bg1">
                    <a:lumMod val="95000"/>
                  </a:schemeClr>
                </a:solidFill>
              </a:rPr>
              <a:t>;</a:t>
            </a:r>
          </a:p>
          <a:p>
            <a:r>
              <a:rPr lang="en-US" sz="2352">
                <a:solidFill>
                  <a:schemeClr val="bg1">
                    <a:lumMod val="95000"/>
                  </a:schemeClr>
                </a:solidFill>
              </a:rPr>
              <a:t>          var color = </a:t>
            </a:r>
            <a:r>
              <a:rPr lang="en-US" sz="2352" err="1">
                <a:solidFill>
                  <a:schemeClr val="bg1">
                    <a:lumMod val="95000"/>
                  </a:schemeClr>
                </a:solidFill>
              </a:rPr>
              <a:t>view.BackgroundColor</a:t>
            </a:r>
            <a:r>
              <a:rPr lang="en-US" sz="2352">
                <a:solidFill>
                  <a:schemeClr val="bg1">
                    <a:lumMod val="95000"/>
                  </a:schemeClr>
                </a:solidFill>
              </a:rPr>
              <a:t>;</a:t>
            </a:r>
          </a:p>
          <a:p>
            <a:endParaRPr lang="en-US" sz="2352">
              <a:solidFill>
                <a:schemeClr val="bg1">
                  <a:lumMod val="95000"/>
                </a:schemeClr>
              </a:solidFill>
            </a:endParaRPr>
          </a:p>
          <a:p>
            <a:r>
              <a:rPr lang="en-US" sz="2352">
                <a:solidFill>
                  <a:schemeClr val="bg1">
                    <a:lumMod val="95000"/>
                  </a:schemeClr>
                </a:solidFill>
              </a:rPr>
              <a:t>          if (color != null) {</a:t>
            </a:r>
          </a:p>
          <a:p>
            <a:r>
              <a:rPr lang="en-US" sz="2352">
                <a:solidFill>
                  <a:schemeClr val="bg1">
                    <a:lumMod val="95000"/>
                  </a:schemeClr>
                </a:solidFill>
              </a:rPr>
              <a:t>            </a:t>
            </a:r>
            <a:r>
              <a:rPr lang="en-US" sz="2352">
                <a:solidFill>
                  <a:srgbClr val="92D050"/>
                </a:solidFill>
              </a:rPr>
              <a:t>// Phew! That was easy!</a:t>
            </a:r>
            <a:r>
              <a:rPr lang="en-US" sz="2352">
                <a:solidFill>
                  <a:schemeClr val="bg1">
                    <a:lumMod val="95000"/>
                  </a:schemeClr>
                </a:solidFill>
              </a:rPr>
              <a:t>	        </a:t>
            </a:r>
          </a:p>
          <a:p>
            <a:r>
              <a:rPr lang="en-US" sz="2352">
                <a:solidFill>
                  <a:schemeClr val="bg1">
                    <a:lumMod val="95000"/>
                  </a:schemeClr>
                </a:solidFill>
              </a:rPr>
              <a:t>            </a:t>
            </a:r>
            <a:r>
              <a:rPr lang="en-US" sz="2352" err="1">
                <a:solidFill>
                  <a:schemeClr val="accent4">
                    <a:lumMod val="20000"/>
                    <a:lumOff val="80000"/>
                  </a:schemeClr>
                </a:solidFill>
              </a:rPr>
              <a:t>nativeView.BackgroundColor</a:t>
            </a:r>
            <a:r>
              <a:rPr lang="en-US" sz="2352">
                <a:solidFill>
                  <a:schemeClr val="accent4">
                    <a:lumMod val="20000"/>
                    <a:lumOff val="80000"/>
                  </a:schemeClr>
                </a:solidFill>
              </a:rPr>
              <a:t> = </a:t>
            </a:r>
            <a:r>
              <a:rPr lang="en-US" sz="2352" err="1">
                <a:solidFill>
                  <a:schemeClr val="accent4">
                    <a:lumMod val="20000"/>
                    <a:lumOff val="80000"/>
                  </a:schemeClr>
                </a:solidFill>
              </a:rPr>
              <a:t>UIColor.FromRGB</a:t>
            </a:r>
            <a:r>
              <a:rPr lang="en-US" sz="2352">
                <a:solidFill>
                  <a:schemeClr val="accent4">
                    <a:lumMod val="20000"/>
                    <a:lumOff val="80000"/>
                  </a:schemeClr>
                </a:solidFill>
              </a:rPr>
              <a:t> (204, 153, 255);</a:t>
            </a:r>
          </a:p>
          <a:p>
            <a:r>
              <a:rPr lang="en-US" sz="2352">
                <a:solidFill>
                  <a:schemeClr val="accent4">
                    <a:lumMod val="20000"/>
                    <a:lumOff val="80000"/>
                  </a:schemeClr>
                </a:solidFill>
              </a:rPr>
              <a:t>          </a:t>
            </a:r>
            <a:r>
              <a:rPr lang="en-US" sz="2352">
                <a:solidFill>
                  <a:schemeClr val="bg1"/>
                </a:solidFill>
              </a:rPr>
              <a:t>}</a:t>
            </a:r>
          </a:p>
          <a:p>
            <a:r>
              <a:rPr lang="en-US" sz="2352">
                <a:solidFill>
                  <a:schemeClr val="bg1">
                    <a:lumMod val="95000"/>
                  </a:schemeClr>
                </a:solidFill>
              </a:rPr>
              <a:t>     }</a:t>
            </a:r>
          </a:p>
          <a:p>
            <a:r>
              <a:rPr lang="en-US" sz="2352">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146681" y="3419599"/>
            <a:ext cx="10460209" cy="3800936"/>
          </a:xfrm>
          <a:prstGeom prst="rect">
            <a:avLst/>
          </a:prstGeom>
          <a:solidFill>
            <a:srgbClr val="4A0851"/>
          </a:solidFill>
        </p:spPr>
        <p:txBody>
          <a:bodyPr vert="horz" wrap="square" lIns="286837" tIns="179272" rIns="286837" bIns="17927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2" dirty="0">
                <a:solidFill>
                  <a:schemeClr val="bg1">
                    <a:lumMod val="95000"/>
                  </a:schemeClr>
                </a:solidFill>
              </a:rPr>
              <a:t>public partial class </a:t>
            </a:r>
            <a:r>
              <a:rPr lang="en-US" sz="2352" dirty="0" err="1">
                <a:solidFill>
                  <a:schemeClr val="bg1">
                    <a:lumMod val="95000"/>
                  </a:schemeClr>
                </a:solidFill>
              </a:rPr>
              <a:t>EntryRenderer</a:t>
            </a:r>
            <a:r>
              <a:rPr lang="en-US" sz="2352" dirty="0">
                <a:solidFill>
                  <a:schemeClr val="bg1">
                    <a:lumMod val="95000"/>
                  </a:schemeClr>
                </a:solidFill>
              </a:rPr>
              <a:t> {</a:t>
            </a:r>
          </a:p>
          <a:p>
            <a:r>
              <a:rPr lang="en-US" sz="2352" dirty="0">
                <a:solidFill>
                  <a:schemeClr val="bg1">
                    <a:lumMod val="95000"/>
                  </a:schemeClr>
                </a:solidFill>
              </a:rPr>
              <a:t>   public static </a:t>
            </a:r>
            <a:r>
              <a:rPr lang="en-US" sz="2352" dirty="0" err="1">
                <a:solidFill>
                  <a:schemeClr val="bg1">
                    <a:lumMod val="95000"/>
                  </a:schemeClr>
                </a:solidFill>
              </a:rPr>
              <a:t>PropertyMapper</a:t>
            </a:r>
            <a:r>
              <a:rPr lang="en-US" sz="2352" dirty="0">
                <a:solidFill>
                  <a:schemeClr val="bg1">
                    <a:lumMod val="95000"/>
                  </a:schemeClr>
                </a:solidFill>
              </a:rPr>
              <a:t>&lt;</a:t>
            </a:r>
            <a:r>
              <a:rPr lang="en-US" sz="2352" dirty="0" err="1">
                <a:solidFill>
                  <a:schemeClr val="bg1">
                    <a:lumMod val="95000"/>
                  </a:schemeClr>
                </a:solidFill>
              </a:rPr>
              <a:t>IView</a:t>
            </a:r>
            <a:r>
              <a:rPr lang="en-US" sz="2352" dirty="0">
                <a:solidFill>
                  <a:schemeClr val="bg1">
                    <a:lumMod val="95000"/>
                  </a:schemeClr>
                </a:solidFill>
              </a:rPr>
              <a:t>&gt; </a:t>
            </a:r>
            <a:r>
              <a:rPr lang="en-US" sz="2352" dirty="0" err="1">
                <a:solidFill>
                  <a:schemeClr val="bg1">
                    <a:lumMod val="95000"/>
                  </a:schemeClr>
                </a:solidFill>
              </a:rPr>
              <a:t>ViewMapper</a:t>
            </a:r>
            <a:r>
              <a:rPr lang="en-US" sz="2352" dirty="0">
                <a:solidFill>
                  <a:schemeClr val="bg1">
                    <a:lumMod val="95000"/>
                  </a:schemeClr>
                </a:solidFill>
              </a:rPr>
              <a:t> = new </a:t>
            </a:r>
            <a:r>
              <a:rPr lang="en-US" sz="2352" dirty="0" err="1">
                <a:solidFill>
                  <a:schemeClr val="bg1">
                    <a:lumMod val="95000"/>
                  </a:schemeClr>
                </a:solidFill>
              </a:rPr>
              <a:t>PropertyMapper</a:t>
            </a:r>
            <a:r>
              <a:rPr lang="en-US" sz="2352" dirty="0">
                <a:solidFill>
                  <a:schemeClr val="bg1">
                    <a:lumMod val="95000"/>
                  </a:schemeClr>
                </a:solidFill>
              </a:rPr>
              <a:t>&lt;</a:t>
            </a:r>
            <a:r>
              <a:rPr lang="en-US" sz="2352" dirty="0" err="1">
                <a:solidFill>
                  <a:schemeClr val="bg1">
                    <a:lumMod val="95000"/>
                  </a:schemeClr>
                </a:solidFill>
              </a:rPr>
              <a:t>IView</a:t>
            </a:r>
            <a:r>
              <a:rPr lang="en-US" sz="2352" dirty="0">
                <a:solidFill>
                  <a:schemeClr val="bg1">
                    <a:lumMod val="95000"/>
                  </a:schemeClr>
                </a:solidFill>
              </a:rPr>
              <a:t>&gt; {</a:t>
            </a:r>
          </a:p>
          <a:p>
            <a:r>
              <a:rPr lang="en-US" sz="2352" dirty="0">
                <a:solidFill>
                  <a:schemeClr val="bg1">
                    <a:lumMod val="95000"/>
                  </a:schemeClr>
                </a:solidFill>
              </a:rPr>
              <a:t>	</a:t>
            </a:r>
          </a:p>
          <a:p>
            <a:r>
              <a:rPr lang="en-US" sz="2352" dirty="0">
                <a:solidFill>
                  <a:schemeClr val="bg1">
                    <a:lumMod val="95000"/>
                  </a:schemeClr>
                </a:solidFill>
              </a:rPr>
              <a:t>     </a:t>
            </a:r>
            <a:r>
              <a:rPr lang="en-US" sz="2352" dirty="0">
                <a:solidFill>
                  <a:srgbClr val="92D050"/>
                </a:solidFill>
              </a:rPr>
              <a:t>// Add your own method to map to any property         </a:t>
            </a:r>
          </a:p>
          <a:p>
            <a:r>
              <a:rPr lang="en-US" sz="2352" dirty="0">
                <a:solidFill>
                  <a:srgbClr val="92D050"/>
                </a:solidFill>
              </a:rPr>
              <a:t>     </a:t>
            </a:r>
            <a:r>
              <a:rPr lang="en-US" sz="2352" dirty="0">
                <a:solidFill>
                  <a:schemeClr val="bg1">
                    <a:lumMod val="95000"/>
                  </a:schemeClr>
                </a:solidFill>
              </a:rPr>
              <a:t>[</a:t>
            </a:r>
            <a:r>
              <a:rPr lang="en-US" sz="2352" dirty="0" err="1">
                <a:solidFill>
                  <a:schemeClr val="bg1">
                    <a:lumMod val="95000"/>
                  </a:schemeClr>
                </a:solidFill>
              </a:rPr>
              <a:t>nameof</a:t>
            </a:r>
            <a:r>
              <a:rPr lang="en-US" sz="2352" dirty="0">
                <a:solidFill>
                  <a:schemeClr val="bg1">
                    <a:lumMod val="95000"/>
                  </a:schemeClr>
                </a:solidFill>
              </a:rPr>
              <a:t>(</a:t>
            </a:r>
            <a:r>
              <a:rPr lang="en-US" sz="2352" dirty="0" err="1">
                <a:solidFill>
                  <a:schemeClr val="bg1">
                    <a:lumMod val="95000"/>
                  </a:schemeClr>
                </a:solidFill>
              </a:rPr>
              <a:t>IView.BackgroundColor</a:t>
            </a:r>
            <a:r>
              <a:rPr lang="en-US" sz="2352" dirty="0">
                <a:solidFill>
                  <a:schemeClr val="bg1">
                    <a:lumMod val="95000"/>
                  </a:schemeClr>
                </a:solidFill>
              </a:rPr>
              <a:t>)] = </a:t>
            </a:r>
            <a:r>
              <a:rPr lang="en-US" sz="2352" dirty="0" err="1">
                <a:solidFill>
                  <a:schemeClr val="bg1">
                    <a:lumMod val="95000"/>
                  </a:schemeClr>
                </a:solidFill>
              </a:rPr>
              <a:t>MapBackgroundColor</a:t>
            </a:r>
            <a:endParaRPr lang="en-US" sz="2352" dirty="0">
              <a:solidFill>
                <a:schemeClr val="bg1">
                  <a:lumMod val="95000"/>
                </a:schemeClr>
              </a:solidFill>
            </a:endParaRPr>
          </a:p>
          <a:p>
            <a:endParaRPr lang="en-US" sz="2352" dirty="0">
              <a:solidFill>
                <a:schemeClr val="bg1">
                  <a:lumMod val="95000"/>
                </a:schemeClr>
              </a:solidFill>
            </a:endParaRPr>
          </a:p>
          <a:p>
            <a:r>
              <a:rPr lang="en-US" sz="2352" dirty="0">
                <a:solidFill>
                  <a:schemeClr val="bg1">
                    <a:lumMod val="95000"/>
                  </a:schemeClr>
                </a:solidFill>
              </a:rPr>
              <a:t>   };</a:t>
            </a:r>
          </a:p>
          <a:p>
            <a:r>
              <a:rPr lang="en-US" sz="2352" dirty="0">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3" y="2330386"/>
            <a:ext cx="5956762" cy="1231058"/>
          </a:xfrm>
          <a:prstGeom prst="rect">
            <a:avLst/>
          </a:prstGeom>
          <a:noFill/>
        </p:spPr>
        <p:txBody>
          <a:bodyPr wrap="square" lIns="358547" tIns="286837" rIns="358547" bIns="286837" rtlCol="0">
            <a:spAutoFit/>
          </a:bodyPr>
          <a:lstStyle/>
          <a:p>
            <a:pPr>
              <a:lnSpc>
                <a:spcPct val="90000"/>
              </a:lnSpc>
              <a:spcAft>
                <a:spcPts val="1176"/>
              </a:spcAft>
            </a:pPr>
            <a:r>
              <a:rPr lang="en-US" sz="4706" err="1">
                <a:gradFill>
                  <a:gsLst>
                    <a:gs pos="2917">
                      <a:schemeClr val="tx1"/>
                    </a:gs>
                    <a:gs pos="30000">
                      <a:schemeClr val="tx1"/>
                    </a:gs>
                  </a:gsLst>
                  <a:lin ang="5400000" scaled="0"/>
                </a:gradFill>
              </a:rPr>
              <a:t>EntryRenderer.cs</a:t>
            </a:r>
            <a:endParaRPr lang="en-US" sz="4706">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10606889" y="2379280"/>
            <a:ext cx="9170215" cy="1231058"/>
          </a:xfrm>
          <a:prstGeom prst="rect">
            <a:avLst/>
          </a:prstGeom>
          <a:noFill/>
        </p:spPr>
        <p:txBody>
          <a:bodyPr wrap="square" lIns="358547" tIns="286837" rIns="358547" bIns="286837" rtlCol="0">
            <a:spAutoFit/>
          </a:bodyPr>
          <a:lstStyle/>
          <a:p>
            <a:pPr>
              <a:lnSpc>
                <a:spcPct val="90000"/>
              </a:lnSpc>
              <a:spcAft>
                <a:spcPts val="1176"/>
              </a:spcAft>
            </a:pPr>
            <a:r>
              <a:rPr lang="en-US" sz="4706" err="1">
                <a:gradFill>
                  <a:gsLst>
                    <a:gs pos="2917">
                      <a:schemeClr val="tx1"/>
                    </a:gs>
                    <a:gs pos="30000">
                      <a:schemeClr val="tx1"/>
                    </a:gs>
                  </a:gsLst>
                  <a:lin ang="5400000" scaled="0"/>
                </a:gradFill>
              </a:rPr>
              <a:t>EntryRenderer.iOS.cs</a:t>
            </a:r>
            <a:r>
              <a:rPr lang="en-US" sz="4706">
                <a:gradFill>
                  <a:gsLst>
                    <a:gs pos="2917">
                      <a:schemeClr val="tx1"/>
                    </a:gs>
                    <a:gs pos="30000">
                      <a:schemeClr val="tx1"/>
                    </a:gs>
                  </a:gsLst>
                  <a:lin ang="5400000" scaled="0"/>
                </a:gradFill>
              </a:rPr>
              <a:t> (et al)</a:t>
            </a:r>
          </a:p>
        </p:txBody>
      </p:sp>
    </p:spTree>
    <p:extLst>
      <p:ext uri="{BB962C8B-B14F-4D97-AF65-F5344CB8AC3E}">
        <p14:creationId xmlns:p14="http://schemas.microsoft.com/office/powerpoint/2010/main" val="141719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t>Maui: </a:t>
            </a:r>
            <a:r>
              <a:rPr lang="en-US" dirty="0" err="1"/>
              <a:t>Personalizar</a:t>
            </a:r>
            <a:r>
              <a:rPr lang="en-US" dirty="0"/>
              <a:t> el </a:t>
            </a:r>
            <a:r>
              <a:rPr lang="en-US" dirty="0" err="1"/>
              <a:t>comportamiento</a:t>
            </a:r>
            <a:r>
              <a:rPr lang="en-US" dirty="0"/>
              <a:t> de un control</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1176449" y="3419598"/>
            <a:ext cx="22672160" cy="4055364"/>
          </a:xfrm>
          <a:prstGeom prst="rect">
            <a:avLst/>
          </a:prstGeom>
          <a:solidFill>
            <a:srgbClr val="4A0851"/>
          </a:solidFill>
        </p:spPr>
        <p:txBody>
          <a:bodyPr vert="horz" wrap="square" lIns="286837" tIns="179272" rIns="286837" bIns="17927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bg1"/>
                </a:solidFill>
              </a:rPr>
              <a:t>#if MONOANDROID</a:t>
            </a:r>
          </a:p>
          <a:p>
            <a:r>
              <a:rPr lang="en-US" sz="3200" dirty="0" err="1">
                <a:solidFill>
                  <a:schemeClr val="bg1"/>
                </a:solidFill>
              </a:rPr>
              <a:t>ButtonRenderer.ButtonMapper</a:t>
            </a:r>
            <a:r>
              <a:rPr lang="en-US" sz="3200" dirty="0">
                <a:solidFill>
                  <a:schemeClr val="bg1"/>
                </a:solidFill>
              </a:rPr>
              <a:t>[</a:t>
            </a:r>
            <a:r>
              <a:rPr lang="en-US" sz="3200" dirty="0" err="1">
                <a:solidFill>
                  <a:schemeClr val="bg1"/>
                </a:solidFill>
              </a:rPr>
              <a:t>nameof</a:t>
            </a:r>
            <a:r>
              <a:rPr lang="en-US" sz="3200" dirty="0">
                <a:solidFill>
                  <a:schemeClr val="bg1"/>
                </a:solidFill>
              </a:rPr>
              <a:t>(</a:t>
            </a:r>
            <a:r>
              <a:rPr lang="en-US" sz="3200" dirty="0" err="1">
                <a:solidFill>
                  <a:schemeClr val="bg1"/>
                </a:solidFill>
              </a:rPr>
              <a:t>IButton.TextColor</a:t>
            </a:r>
            <a:r>
              <a:rPr lang="en-US" sz="3200" dirty="0">
                <a:solidFill>
                  <a:schemeClr val="bg1"/>
                </a:solidFill>
              </a:rPr>
              <a:t>)] = (handler, view) =&gt;</a:t>
            </a:r>
          </a:p>
          <a:p>
            <a:r>
              <a:rPr lang="en-US" sz="3200" dirty="0">
                <a:solidFill>
                  <a:schemeClr val="bg1"/>
                </a:solidFill>
              </a:rPr>
              <a:t>{</a:t>
            </a:r>
          </a:p>
          <a:p>
            <a:r>
              <a:rPr lang="en-US" sz="3200" dirty="0">
                <a:solidFill>
                  <a:schemeClr val="bg1"/>
                </a:solidFill>
              </a:rPr>
              <a:t>     var </a:t>
            </a:r>
            <a:r>
              <a:rPr lang="en-US" sz="3200" dirty="0" err="1">
                <a:solidFill>
                  <a:schemeClr val="bg1"/>
                </a:solidFill>
              </a:rPr>
              <a:t>nativeView</a:t>
            </a:r>
            <a:r>
              <a:rPr lang="en-US" sz="3200" dirty="0">
                <a:solidFill>
                  <a:schemeClr val="bg1"/>
                </a:solidFill>
              </a:rPr>
              <a:t> = </a:t>
            </a:r>
            <a:r>
              <a:rPr lang="en-US" sz="3200" dirty="0" err="1">
                <a:solidFill>
                  <a:schemeClr val="bg1"/>
                </a:solidFill>
              </a:rPr>
              <a:t>handler.NativeView</a:t>
            </a:r>
            <a:r>
              <a:rPr lang="en-US" sz="3200" dirty="0">
                <a:solidFill>
                  <a:schemeClr val="bg1"/>
                </a:solidFill>
              </a:rPr>
              <a:t> as </a:t>
            </a:r>
            <a:r>
              <a:rPr lang="en-US" sz="3200" dirty="0" err="1">
                <a:solidFill>
                  <a:schemeClr val="bg1"/>
                </a:solidFill>
              </a:rPr>
              <a:t>Aview</a:t>
            </a:r>
            <a:r>
              <a:rPr lang="en-US" sz="3200" dirty="0">
                <a:solidFill>
                  <a:schemeClr val="bg1"/>
                </a:solidFill>
              </a:rPr>
              <a:t>;</a:t>
            </a:r>
          </a:p>
          <a:p>
            <a:r>
              <a:rPr lang="en-US" sz="3200" dirty="0">
                <a:solidFill>
                  <a:srgbClr val="92D050"/>
                </a:solidFill>
              </a:rPr>
              <a:t>     // Add your own logic to map the </a:t>
            </a:r>
            <a:r>
              <a:rPr lang="en-US" sz="3200" dirty="0" err="1">
                <a:solidFill>
                  <a:srgbClr val="92D050"/>
                </a:solidFill>
              </a:rPr>
              <a:t>TextColor</a:t>
            </a:r>
            <a:r>
              <a:rPr lang="en-US" sz="3200" dirty="0">
                <a:solidFill>
                  <a:srgbClr val="92D050"/>
                </a:solidFill>
              </a:rPr>
              <a:t> property         </a:t>
            </a:r>
            <a:endParaRPr lang="en-US" sz="3200" dirty="0">
              <a:solidFill>
                <a:schemeClr val="bg1">
                  <a:lumMod val="95000"/>
                </a:schemeClr>
              </a:solidFill>
            </a:endParaRPr>
          </a:p>
          <a:p>
            <a:r>
              <a:rPr lang="en-US" sz="3200" dirty="0">
                <a:solidFill>
                  <a:schemeClr val="bg1">
                    <a:lumMod val="95000"/>
                  </a:schemeClr>
                </a:solidFill>
              </a:rPr>
              <a:t>};</a:t>
            </a:r>
          </a:p>
          <a:p>
            <a:r>
              <a:rPr lang="en-US" sz="3200" dirty="0">
                <a:solidFill>
                  <a:schemeClr val="bg1">
                    <a:lumMod val="95000"/>
                  </a:schemeClr>
                </a:solidFill>
              </a:rPr>
              <a:t>#endif</a:t>
            </a:r>
          </a:p>
        </p:txBody>
      </p:sp>
      <p:sp>
        <p:nvSpPr>
          <p:cNvPr id="6" name="TextBox 5">
            <a:extLst>
              <a:ext uri="{FF2B5EF4-FFF2-40B4-BE49-F238E27FC236}">
                <a16:creationId xmlns:a16="http://schemas.microsoft.com/office/drawing/2014/main" id="{40674032-D38D-43DF-A937-7A2A1DD0D534}"/>
              </a:ext>
            </a:extLst>
          </p:cNvPr>
          <p:cNvSpPr txBox="1"/>
          <p:nvPr/>
        </p:nvSpPr>
        <p:spPr>
          <a:xfrm>
            <a:off x="847442" y="2374987"/>
            <a:ext cx="5956762" cy="1231058"/>
          </a:xfrm>
          <a:prstGeom prst="rect">
            <a:avLst/>
          </a:prstGeom>
          <a:noFill/>
        </p:spPr>
        <p:txBody>
          <a:bodyPr wrap="square" lIns="358547" tIns="286837" rIns="358547" bIns="286837" rtlCol="0">
            <a:spAutoFit/>
          </a:bodyPr>
          <a:lstStyle/>
          <a:p>
            <a:pPr>
              <a:lnSpc>
                <a:spcPct val="90000"/>
              </a:lnSpc>
              <a:spcAft>
                <a:spcPts val="1176"/>
              </a:spcAft>
            </a:pPr>
            <a:r>
              <a:rPr lang="en-US" sz="4706" err="1">
                <a:gradFill>
                  <a:gsLst>
                    <a:gs pos="2917">
                      <a:schemeClr val="tx1"/>
                    </a:gs>
                    <a:gs pos="30000">
                      <a:schemeClr val="tx1"/>
                    </a:gs>
                  </a:gsLst>
                  <a:lin ang="5400000" scaled="0"/>
                </a:gradFill>
              </a:rPr>
              <a:t>App.cs</a:t>
            </a:r>
            <a:endParaRPr lang="en-US" sz="4706">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32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836573" y="4077920"/>
            <a:ext cx="12941547" cy="6516362"/>
          </a:xfrm>
        </p:spPr>
        <p:txBody>
          <a:bodyPr>
            <a:normAutofit fontScale="90000"/>
          </a:bodyPr>
          <a:lstStyle/>
          <a:p>
            <a:r>
              <a:rPr lang="en-US" sz="14115" dirty="0" err="1">
                <a:cs typeface="Segoe UI Semibold"/>
              </a:rPr>
              <a:t>Veamos</a:t>
            </a:r>
            <a:r>
              <a:rPr lang="en-US" sz="14115" dirty="0">
                <a:cs typeface="Segoe UI Semibold"/>
              </a:rPr>
              <a:t> </a:t>
            </a:r>
            <a:r>
              <a:rPr lang="en-US" sz="14115" dirty="0" err="1">
                <a:cs typeface="Segoe UI Semibold"/>
              </a:rPr>
              <a:t>como</a:t>
            </a:r>
            <a:r>
              <a:rPr lang="en-US" sz="14115" dirty="0">
                <a:cs typeface="Segoe UI Semibold"/>
              </a:rPr>
              <a:t> </a:t>
            </a:r>
            <a:r>
              <a:rPr lang="en-US" sz="14115" dirty="0" err="1">
                <a:cs typeface="Segoe UI Semibold"/>
              </a:rPr>
              <a:t>funcionan</a:t>
            </a:r>
            <a:r>
              <a:rPr lang="en-US" sz="14115" dirty="0">
                <a:cs typeface="Segoe UI Semibold"/>
              </a:rPr>
              <a:t> los Handlers de .NET MAUI</a:t>
            </a:r>
            <a:endParaRPr lang="en-US" sz="14013" dirty="0">
              <a:cs typeface="Segoe UI"/>
            </a:endParaRPr>
          </a:p>
        </p:txBody>
      </p:sp>
      <p:pic>
        <p:nvPicPr>
          <p:cNvPr id="3" name="Graphic 3">
            <a:extLst>
              <a:ext uri="{FF2B5EF4-FFF2-40B4-BE49-F238E27FC236}">
                <a16:creationId xmlns:a16="http://schemas.microsoft.com/office/drawing/2014/main" id="{DD5EC1C8-5714-D143-BEA1-BDD000B11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16871" y="3394750"/>
            <a:ext cx="9884102" cy="7199531"/>
          </a:xfrm>
          <a:prstGeom prst="rect">
            <a:avLst/>
          </a:prstGeom>
        </p:spPr>
      </p:pic>
    </p:spTree>
    <p:extLst>
      <p:ext uri="{BB962C8B-B14F-4D97-AF65-F5344CB8AC3E}">
        <p14:creationId xmlns:p14="http://schemas.microsoft.com/office/powerpoint/2010/main" val="39870893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836573" y="4077920"/>
            <a:ext cx="12941547" cy="5908925"/>
          </a:xfrm>
        </p:spPr>
        <p:txBody>
          <a:bodyPr>
            <a:normAutofit/>
          </a:bodyPr>
          <a:lstStyle/>
          <a:p>
            <a:r>
              <a:rPr lang="en-US" sz="9600" dirty="0" err="1">
                <a:cs typeface="Segoe UI Semibold"/>
              </a:rPr>
              <a:t>Veamos</a:t>
            </a:r>
            <a:r>
              <a:rPr lang="en-US" sz="9600" dirty="0">
                <a:cs typeface="Segoe UI Semibold"/>
              </a:rPr>
              <a:t> </a:t>
            </a:r>
            <a:r>
              <a:rPr lang="en-US" sz="9600" dirty="0" err="1">
                <a:cs typeface="Segoe UI Semibold"/>
              </a:rPr>
              <a:t>como</a:t>
            </a:r>
            <a:r>
              <a:rPr lang="en-US" sz="9600" dirty="0">
                <a:cs typeface="Segoe UI Semibold"/>
              </a:rPr>
              <a:t> </a:t>
            </a:r>
            <a:r>
              <a:rPr lang="en-US" sz="9600" dirty="0" err="1">
                <a:cs typeface="Segoe UI Semibold"/>
              </a:rPr>
              <a:t>hacer</a:t>
            </a:r>
            <a:r>
              <a:rPr lang="en-US" sz="9600" dirty="0">
                <a:cs typeface="Segoe UI Semibold"/>
              </a:rPr>
              <a:t> el port de un </a:t>
            </a:r>
            <a:r>
              <a:rPr lang="en-US" sz="9600" dirty="0" err="1">
                <a:cs typeface="Segoe UI Semibold"/>
              </a:rPr>
              <a:t>Xamarin.Forms</a:t>
            </a:r>
            <a:r>
              <a:rPr lang="en-US" sz="9600" dirty="0">
                <a:cs typeface="Segoe UI Semibold"/>
              </a:rPr>
              <a:t> Renderer a un .NET MAUI Handler</a:t>
            </a:r>
            <a:endParaRPr lang="en-US" sz="9600" dirty="0">
              <a:cs typeface="Segoe UI"/>
            </a:endParaRPr>
          </a:p>
        </p:txBody>
      </p:sp>
      <p:pic>
        <p:nvPicPr>
          <p:cNvPr id="7" name="Graphic 5">
            <a:extLst>
              <a:ext uri="{FF2B5EF4-FFF2-40B4-BE49-F238E27FC236}">
                <a16:creationId xmlns:a16="http://schemas.microsoft.com/office/drawing/2014/main" id="{DA18CF96-ED4E-EE4B-9A84-7534FD4147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70524" y="8070920"/>
            <a:ext cx="5486963" cy="5644634"/>
          </a:xfrm>
          <a:prstGeom prst="rect">
            <a:avLst/>
          </a:prstGeom>
        </p:spPr>
      </p:pic>
    </p:spTree>
    <p:extLst>
      <p:ext uri="{BB962C8B-B14F-4D97-AF65-F5344CB8AC3E}">
        <p14:creationId xmlns:p14="http://schemas.microsoft.com/office/powerpoint/2010/main" val="27822079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2401532" y="5778723"/>
            <a:ext cx="18335006" cy="4344239"/>
          </a:xfrm>
        </p:spPr>
        <p:txBody>
          <a:bodyPr>
            <a:normAutofit/>
          </a:bodyPr>
          <a:lstStyle/>
          <a:p>
            <a:r>
              <a:rPr lang="en-US" sz="14115" dirty="0">
                <a:latin typeface="Segoe UI Semibold"/>
                <a:cs typeface="Segoe UI Semibold"/>
              </a:rPr>
              <a:t>Antes de </a:t>
            </a:r>
            <a:r>
              <a:rPr lang="en-US" sz="14115" dirty="0" err="1">
                <a:latin typeface="Segoe UI Semibold"/>
                <a:cs typeface="Segoe UI Semibold"/>
              </a:rPr>
              <a:t>empezar</a:t>
            </a:r>
            <a:r>
              <a:rPr lang="en-US" sz="14115" dirty="0">
                <a:latin typeface="Segoe UI Semibold"/>
                <a:cs typeface="Segoe UI Semibold"/>
              </a:rPr>
              <a:t>, ¿</a:t>
            </a:r>
            <a:r>
              <a:rPr lang="en-US" sz="14115" dirty="0" err="1">
                <a:latin typeface="Segoe UI Semibold"/>
                <a:cs typeface="Segoe UI Semibold"/>
              </a:rPr>
              <a:t>qué</a:t>
            </a:r>
            <a:r>
              <a:rPr lang="en-US" sz="14115" dirty="0">
                <a:latin typeface="Segoe UI Semibold"/>
                <a:cs typeface="Segoe UI Semibold"/>
              </a:rPr>
              <a:t> es .NET MAUI?</a:t>
            </a:r>
            <a:endParaRPr lang="en-US" sz="14013" dirty="0">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7005" y="5778721"/>
            <a:ext cx="7030752" cy="7058004"/>
          </a:xfrm>
          <a:prstGeom prst="rect">
            <a:avLst/>
          </a:prstGeom>
        </p:spPr>
      </p:pic>
    </p:spTree>
    <p:extLst>
      <p:ext uri="{BB962C8B-B14F-4D97-AF65-F5344CB8AC3E}">
        <p14:creationId xmlns:p14="http://schemas.microsoft.com/office/powerpoint/2010/main" val="33647749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F0A0-0A38-844B-BDF5-A46306259152}"/>
              </a:ext>
            </a:extLst>
          </p:cNvPr>
          <p:cNvSpPr>
            <a:spLocks noGrp="1"/>
          </p:cNvSpPr>
          <p:nvPr>
            <p:ph type="title"/>
          </p:nvPr>
        </p:nvSpPr>
        <p:spPr/>
        <p:txBody>
          <a:bodyPr/>
          <a:lstStyle/>
          <a:p>
            <a:r>
              <a:rPr lang="es-ES" dirty="0"/>
              <a:t>Pero…</a:t>
            </a:r>
          </a:p>
        </p:txBody>
      </p:sp>
      <p:sp>
        <p:nvSpPr>
          <p:cNvPr id="3" name="CuadroTexto 2">
            <a:extLst>
              <a:ext uri="{FF2B5EF4-FFF2-40B4-BE49-F238E27FC236}">
                <a16:creationId xmlns:a16="http://schemas.microsoft.com/office/drawing/2014/main" id="{BCC7E2FE-E4FC-3046-9CD4-4F9D2CB13E90}"/>
              </a:ext>
            </a:extLst>
          </p:cNvPr>
          <p:cNvSpPr txBox="1"/>
          <p:nvPr/>
        </p:nvSpPr>
        <p:spPr>
          <a:xfrm>
            <a:off x="6364180" y="5626893"/>
            <a:ext cx="11654051" cy="2462213"/>
          </a:xfrm>
          <a:prstGeom prst="rect">
            <a:avLst/>
          </a:prstGeom>
          <a:noFill/>
        </p:spPr>
        <p:txBody>
          <a:bodyPr wrap="square" lIns="0" tIns="0" rIns="0" bIns="0" rtlCol="0">
            <a:spAutoFit/>
          </a:bodyPr>
          <a:lstStyle/>
          <a:p>
            <a:pPr algn="ctr"/>
            <a:r>
              <a:rPr lang="es-ES" sz="8000" dirty="0">
                <a:gradFill>
                  <a:gsLst>
                    <a:gs pos="2917">
                      <a:schemeClr val="tx1"/>
                    </a:gs>
                    <a:gs pos="30000">
                      <a:schemeClr val="tx1"/>
                    </a:gs>
                  </a:gsLst>
                  <a:lin ang="5400000" scaled="0"/>
                </a:gradFill>
              </a:rPr>
              <a:t>¿Necesito </a:t>
            </a:r>
            <a:r>
              <a:rPr lang="es-ES" sz="8000" dirty="0" err="1">
                <a:gradFill>
                  <a:gsLst>
                    <a:gs pos="2917">
                      <a:schemeClr val="tx1"/>
                    </a:gs>
                    <a:gs pos="30000">
                      <a:schemeClr val="tx1"/>
                    </a:gs>
                  </a:gsLst>
                  <a:lin ang="5400000" scaled="0"/>
                </a:gradFill>
              </a:rPr>
              <a:t>convertiro</a:t>
            </a:r>
            <a:r>
              <a:rPr lang="es-ES" sz="8000" dirty="0">
                <a:gradFill>
                  <a:gsLst>
                    <a:gs pos="2917">
                      <a:schemeClr val="tx1"/>
                    </a:gs>
                    <a:gs pos="30000">
                      <a:schemeClr val="tx1"/>
                    </a:gs>
                  </a:gsLst>
                  <a:lin ang="5400000" scaled="0"/>
                </a:gradFill>
              </a:rPr>
              <a:t> mis </a:t>
            </a:r>
          </a:p>
          <a:p>
            <a:pPr algn="ctr"/>
            <a:r>
              <a:rPr lang="es-ES" sz="8000" dirty="0" err="1">
                <a:gradFill>
                  <a:gsLst>
                    <a:gs pos="2917">
                      <a:schemeClr val="tx1"/>
                    </a:gs>
                    <a:gs pos="30000">
                      <a:schemeClr val="tx1"/>
                    </a:gs>
                  </a:gsLst>
                  <a:lin ang="5400000" scaled="0"/>
                </a:gradFill>
              </a:rPr>
              <a:t>Renderers</a:t>
            </a:r>
            <a:r>
              <a:rPr lang="es-ES" sz="8000" dirty="0">
                <a:gradFill>
                  <a:gsLst>
                    <a:gs pos="2917">
                      <a:schemeClr val="tx1"/>
                    </a:gs>
                    <a:gs pos="30000">
                      <a:schemeClr val="tx1"/>
                    </a:gs>
                  </a:gsLst>
                  <a:lin ang="5400000" scaled="0"/>
                </a:gradFill>
              </a:rPr>
              <a:t> a </a:t>
            </a:r>
            <a:r>
              <a:rPr lang="es-ES" sz="8000" dirty="0" err="1">
                <a:gradFill>
                  <a:gsLst>
                    <a:gs pos="2917">
                      <a:schemeClr val="tx1"/>
                    </a:gs>
                    <a:gs pos="30000">
                      <a:schemeClr val="tx1"/>
                    </a:gs>
                  </a:gsLst>
                  <a:lin ang="5400000" scaled="0"/>
                </a:gradFill>
              </a:rPr>
              <a:t>Handlers</a:t>
            </a:r>
            <a:r>
              <a:rPr lang="es-ES" sz="8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814678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836573" y="4077920"/>
            <a:ext cx="12941547" cy="4431693"/>
          </a:xfrm>
        </p:spPr>
        <p:txBody>
          <a:bodyPr/>
          <a:lstStyle/>
          <a:p>
            <a:r>
              <a:rPr lang="en-US" sz="9600" dirty="0">
                <a:cs typeface="Segoe UI Semibold"/>
              </a:rPr>
              <a:t>Renderer to Handler &amp; Handler to Renderer Shims</a:t>
            </a:r>
            <a:endParaRPr lang="en-US" sz="9600" dirty="0">
              <a:cs typeface="Segoe UI"/>
            </a:endParaRPr>
          </a:p>
        </p:txBody>
      </p:sp>
      <p:sp>
        <p:nvSpPr>
          <p:cNvPr id="8" name="Rectángulo 7">
            <a:extLst>
              <a:ext uri="{FF2B5EF4-FFF2-40B4-BE49-F238E27FC236}">
                <a16:creationId xmlns:a16="http://schemas.microsoft.com/office/drawing/2014/main" id="{0037874E-96F1-2F46-9C2D-22A1B7757E96}"/>
              </a:ext>
            </a:extLst>
          </p:cNvPr>
          <p:cNvSpPr/>
          <p:nvPr/>
        </p:nvSpPr>
        <p:spPr>
          <a:xfrm>
            <a:off x="1836573" y="12119162"/>
            <a:ext cx="17652525" cy="1015663"/>
          </a:xfrm>
          <a:prstGeom prst="rect">
            <a:avLst/>
          </a:prstGeom>
        </p:spPr>
        <p:txBody>
          <a:bodyPr wrap="none">
            <a:spAutoFit/>
          </a:bodyPr>
          <a:lstStyle/>
          <a:p>
            <a:r>
              <a:rPr lang="es-ES" sz="6000" dirty="0"/>
              <a:t>https://</a:t>
            </a:r>
            <a:r>
              <a:rPr lang="es-ES" sz="6000" dirty="0" err="1"/>
              <a:t>github.com</a:t>
            </a:r>
            <a:r>
              <a:rPr lang="es-ES" sz="6000" dirty="0"/>
              <a:t>/</a:t>
            </a:r>
            <a:r>
              <a:rPr lang="es-ES" sz="6000" dirty="0" err="1"/>
              <a:t>xamarin</a:t>
            </a:r>
            <a:r>
              <a:rPr lang="es-ES" sz="6000" dirty="0"/>
              <a:t>/</a:t>
            </a:r>
            <a:r>
              <a:rPr lang="es-ES" sz="6000" dirty="0" err="1"/>
              <a:t>Xamarin.Forms</a:t>
            </a:r>
            <a:r>
              <a:rPr lang="es-ES" sz="6000" dirty="0"/>
              <a:t>/</a:t>
            </a:r>
            <a:r>
              <a:rPr lang="es-ES" sz="6000" dirty="0" err="1"/>
              <a:t>pull</a:t>
            </a:r>
            <a:r>
              <a:rPr lang="es-ES" sz="6000" dirty="0"/>
              <a:t>/12546</a:t>
            </a:r>
          </a:p>
        </p:txBody>
      </p:sp>
      <p:pic>
        <p:nvPicPr>
          <p:cNvPr id="3" name="Graphic 1">
            <a:extLst>
              <a:ext uri="{FF2B5EF4-FFF2-40B4-BE49-F238E27FC236}">
                <a16:creationId xmlns:a16="http://schemas.microsoft.com/office/drawing/2014/main" id="{279446CB-2A43-3C45-AB6C-BEF563147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95417" y="5707279"/>
            <a:ext cx="7423401" cy="8008275"/>
          </a:xfrm>
          <a:prstGeom prst="rect">
            <a:avLst/>
          </a:prstGeom>
        </p:spPr>
      </p:pic>
    </p:spTree>
    <p:extLst>
      <p:ext uri="{BB962C8B-B14F-4D97-AF65-F5344CB8AC3E}">
        <p14:creationId xmlns:p14="http://schemas.microsoft.com/office/powerpoint/2010/main" val="11622842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50571-064F-7B40-89CF-0E3DFA6A7730}"/>
              </a:ext>
            </a:extLst>
          </p:cNvPr>
          <p:cNvSpPr>
            <a:spLocks noGrp="1"/>
          </p:cNvSpPr>
          <p:nvPr>
            <p:ph type="title"/>
          </p:nvPr>
        </p:nvSpPr>
        <p:spPr>
          <a:xfrm>
            <a:off x="1176449" y="995464"/>
            <a:ext cx="22035605" cy="2215848"/>
          </a:xfrm>
        </p:spPr>
        <p:txBody>
          <a:bodyPr>
            <a:normAutofit/>
          </a:bodyPr>
          <a:lstStyle/>
          <a:p>
            <a:r>
              <a:rPr lang="es-ES" dirty="0"/>
              <a:t>.NET MAUI e inyección de dependencias</a:t>
            </a:r>
            <a:br>
              <a:rPr lang="es-ES" dirty="0"/>
            </a:br>
            <a:endParaRPr lang="es-ES" dirty="0"/>
          </a:p>
        </p:txBody>
      </p:sp>
      <p:sp>
        <p:nvSpPr>
          <p:cNvPr id="5" name="TextBox 7">
            <a:extLst>
              <a:ext uri="{FF2B5EF4-FFF2-40B4-BE49-F238E27FC236}">
                <a16:creationId xmlns:a16="http://schemas.microsoft.com/office/drawing/2014/main" id="{87F21A75-E8C9-C64E-9035-CEFC1F7344A5}"/>
              </a:ext>
            </a:extLst>
          </p:cNvPr>
          <p:cNvSpPr txBox="1"/>
          <p:nvPr/>
        </p:nvSpPr>
        <p:spPr>
          <a:xfrm>
            <a:off x="1170358" y="2487425"/>
            <a:ext cx="21149091" cy="9325630"/>
          </a:xfrm>
          <a:prstGeom prst="rect">
            <a:avLst/>
          </a:prstGeom>
          <a:noFill/>
        </p:spPr>
        <p:txBody>
          <a:bodyPr wrap="square">
            <a:spAutoFit/>
          </a:bodyPr>
          <a:lstStyle/>
          <a:p>
            <a:r>
              <a:rPr lang="es-ES" sz="4000" dirty="0"/>
              <a:t>.NET MAUI usará el concepto de </a:t>
            </a:r>
            <a:r>
              <a:rPr lang="es-ES" sz="4000" b="1" dirty="0"/>
              <a:t>Host</a:t>
            </a:r>
            <a:r>
              <a:rPr lang="es-ES" sz="4000" dirty="0"/>
              <a:t> similar a ASP.NET. Esto permitirá usar </a:t>
            </a:r>
            <a:r>
              <a:rPr lang="es-ES" sz="4000" dirty="0" err="1"/>
              <a:t>Containers</a:t>
            </a:r>
            <a:r>
              <a:rPr lang="es-ES" sz="4000" dirty="0"/>
              <a:t> y </a:t>
            </a:r>
            <a:r>
              <a:rPr lang="es-ES" sz="4000" dirty="0" err="1"/>
              <a:t>providers</a:t>
            </a:r>
            <a:r>
              <a:rPr lang="es-ES" sz="4000" dirty="0"/>
              <a:t> para nuestros </a:t>
            </a:r>
            <a:r>
              <a:rPr lang="es-ES" sz="4000" dirty="0" err="1"/>
              <a:t>handlers</a:t>
            </a:r>
            <a:r>
              <a:rPr lang="es-ES" sz="4000" dirty="0"/>
              <a:t> al igual que permitir configuraciones con archivos </a:t>
            </a:r>
            <a:r>
              <a:rPr lang="es-ES" sz="4000" dirty="0" err="1"/>
              <a:t>appsettings</a:t>
            </a:r>
            <a:r>
              <a:rPr lang="es-ES" sz="4000" dirty="0"/>
              <a:t>, y otras posibilidades como gestionar el ciclo de vida de cada plataforma, registrar servicios, </a:t>
            </a:r>
            <a:r>
              <a:rPr lang="es-ES" sz="4000" dirty="0" err="1"/>
              <a:t>logging</a:t>
            </a:r>
            <a:r>
              <a:rPr lang="es-ES" sz="4000" dirty="0"/>
              <a:t> </a:t>
            </a:r>
            <a:r>
              <a:rPr lang="es-ES" sz="4000" dirty="0" err="1"/>
              <a:t>extensions</a:t>
            </a:r>
            <a:r>
              <a:rPr lang="es-ES" sz="4000" dirty="0"/>
              <a:t> etc.</a:t>
            </a:r>
          </a:p>
          <a:p>
            <a:endParaRPr lang="es-ES" sz="4000" dirty="0"/>
          </a:p>
          <a:p>
            <a:r>
              <a:rPr lang="es-ES" sz="4000" dirty="0"/>
              <a:t>El </a:t>
            </a:r>
            <a:r>
              <a:rPr lang="es-ES" sz="4000" b="1" dirty="0" err="1"/>
              <a:t>AppBuilder</a:t>
            </a:r>
            <a:r>
              <a:rPr lang="es-ES" sz="4000" dirty="0"/>
              <a:t> estará oculto por defecto, pero se podrá </a:t>
            </a:r>
            <a:r>
              <a:rPr lang="es-ES" sz="4000" dirty="0" err="1"/>
              <a:t>sobreescribir</a:t>
            </a:r>
            <a:r>
              <a:rPr lang="es-ES" sz="4000" dirty="0"/>
              <a:t> y usarlo para extender y registrar servicios, configurar </a:t>
            </a:r>
            <a:r>
              <a:rPr lang="es-ES" sz="4000" dirty="0" err="1"/>
              <a:t>logging</a:t>
            </a:r>
            <a:r>
              <a:rPr lang="es-ES" sz="4000" dirty="0"/>
              <a:t> o registrar nuevos </a:t>
            </a:r>
            <a:r>
              <a:rPr lang="es-ES" sz="4000" dirty="0" err="1"/>
              <a:t>handlers</a:t>
            </a:r>
            <a:r>
              <a:rPr lang="es-ES" sz="4000" dirty="0"/>
              <a:t>.</a:t>
            </a:r>
          </a:p>
          <a:p>
            <a:endParaRPr lang="es-ES" sz="4000" dirty="0"/>
          </a:p>
          <a:p>
            <a:endParaRPr lang="es-ES" sz="4000" dirty="0"/>
          </a:p>
          <a:p>
            <a:endParaRPr lang="es-ES" sz="4000" dirty="0"/>
          </a:p>
          <a:p>
            <a:endParaRPr lang="es-ES" sz="4000" dirty="0"/>
          </a:p>
          <a:p>
            <a:endParaRPr lang="es-ES" sz="4000" dirty="0"/>
          </a:p>
          <a:p>
            <a:r>
              <a:rPr lang="es-ES" sz="4000" dirty="0"/>
              <a:t>En .NET MAUI, vamos a usar Microsoft </a:t>
            </a:r>
            <a:r>
              <a:rPr lang="es-ES" sz="4000" dirty="0" err="1"/>
              <a:t>Dependency</a:t>
            </a:r>
            <a:r>
              <a:rPr lang="es-ES" sz="4000" dirty="0"/>
              <a:t> </a:t>
            </a:r>
            <a:r>
              <a:rPr lang="es-ES" sz="4000" dirty="0" err="1"/>
              <a:t>Injection</a:t>
            </a:r>
            <a:r>
              <a:rPr lang="es-ES" sz="4000" dirty="0"/>
              <a:t> para permitir registrar </a:t>
            </a:r>
            <a:r>
              <a:rPr lang="es-ES" sz="4000" dirty="0" err="1"/>
              <a:t>custom</a:t>
            </a:r>
            <a:r>
              <a:rPr lang="es-ES" sz="4000" dirty="0"/>
              <a:t> </a:t>
            </a:r>
            <a:r>
              <a:rPr lang="es-ES" sz="4000" dirty="0" err="1"/>
              <a:t>handlers</a:t>
            </a:r>
            <a:r>
              <a:rPr lang="es-ES" sz="4000" dirty="0"/>
              <a:t>.</a:t>
            </a:r>
            <a:br>
              <a:rPr lang="es-ES" sz="4000" dirty="0"/>
            </a:br>
            <a:br>
              <a:rPr lang="es-ES" sz="4000" dirty="0"/>
            </a:br>
            <a:endParaRPr lang="en-US" sz="4000" b="1" dirty="0"/>
          </a:p>
        </p:txBody>
      </p:sp>
      <p:sp>
        <p:nvSpPr>
          <p:cNvPr id="6" name="Rectángulo 5">
            <a:extLst>
              <a:ext uri="{FF2B5EF4-FFF2-40B4-BE49-F238E27FC236}">
                <a16:creationId xmlns:a16="http://schemas.microsoft.com/office/drawing/2014/main" id="{CC55A20B-DE0D-F34A-BD67-29FFC6571286}"/>
              </a:ext>
            </a:extLst>
          </p:cNvPr>
          <p:cNvSpPr/>
          <p:nvPr/>
        </p:nvSpPr>
        <p:spPr>
          <a:xfrm>
            <a:off x="1283943" y="6969211"/>
            <a:ext cx="21814526" cy="2677656"/>
          </a:xfrm>
          <a:prstGeom prst="rect">
            <a:avLst/>
          </a:prstGeom>
          <a:solidFill>
            <a:srgbClr val="4A0851"/>
          </a:solidFill>
        </p:spPr>
        <p:txBody>
          <a:bodyPr wrap="square">
            <a:spAutoFit/>
          </a:bodyPr>
          <a:lstStyle/>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host,app</a:t>
            </a:r>
            <a:r>
              <a:rPr lang="es-ES" sz="2800" dirty="0">
                <a:solidFill>
                  <a:schemeClr val="bg1"/>
                </a:solidFill>
                <a:latin typeface="Consolas" panose="020B0609020204030204" pitchFamily="49" charset="0"/>
                <a:cs typeface="Consolas" panose="020B0609020204030204" pitchFamily="49" charset="0"/>
              </a:rPr>
              <a:t>) = </a:t>
            </a:r>
            <a:r>
              <a:rPr lang="es-ES" sz="2800" dirty="0" err="1">
                <a:solidFill>
                  <a:schemeClr val="bg1"/>
                </a:solidFill>
                <a:latin typeface="Consolas" panose="020B0609020204030204" pitchFamily="49" charset="0"/>
                <a:cs typeface="Consolas" panose="020B0609020204030204" pitchFamily="49" charset="0"/>
              </a:rPr>
              <a:t>App.CreateDefaultBuilder</a:t>
            </a:r>
            <a:r>
              <a:rPr lang="es-ES" sz="2800" dirty="0">
                <a:solidFill>
                  <a:schemeClr val="bg1"/>
                </a:solidFill>
                <a:latin typeface="Consolas" panose="020B0609020204030204" pitchFamily="49" charset="0"/>
                <a:cs typeface="Consolas" panose="020B0609020204030204" pitchFamily="49" charset="0"/>
              </a:rPr>
              <a:t>()</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RegisterHandler</a:t>
            </a:r>
            <a:r>
              <a:rPr lang="es-ES" sz="2800" dirty="0">
                <a:solidFill>
                  <a:schemeClr val="bg1"/>
                </a:solidFill>
                <a:latin typeface="Consolas" panose="020B0609020204030204" pitchFamily="49" charset="0"/>
                <a:cs typeface="Consolas" panose="020B0609020204030204" pitchFamily="49" charset="0"/>
              </a:rPr>
              <a:t>&lt;</a:t>
            </a:r>
            <a:r>
              <a:rPr lang="es-ES" sz="2800" dirty="0" err="1">
                <a:solidFill>
                  <a:schemeClr val="bg1"/>
                </a:solidFill>
                <a:latin typeface="Consolas" panose="020B0609020204030204" pitchFamily="49" charset="0"/>
                <a:cs typeface="Consolas" panose="020B0609020204030204" pitchFamily="49" charset="0"/>
              </a:rPr>
              <a:t>IButton</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CustomHandlers.CustomPinkTextButtonHandler</a:t>
            </a:r>
            <a:r>
              <a:rPr lang="es-ES" sz="2800" dirty="0">
                <a:solidFill>
                  <a:schemeClr val="bg1"/>
                </a:solidFill>
                <a:latin typeface="Consolas" panose="020B0609020204030204" pitchFamily="49" charset="0"/>
                <a:cs typeface="Consolas" panose="020B0609020204030204" pitchFamily="49" charset="0"/>
              </a:rPr>
              <a:t>&gt;()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ConfigureServices</a:t>
            </a:r>
            <a:r>
              <a:rPr lang="es-ES" sz="2800" dirty="0">
                <a:solidFill>
                  <a:schemeClr val="bg1"/>
                </a:solidFill>
                <a:latin typeface="Consolas" panose="020B0609020204030204" pitchFamily="49" charset="0"/>
                <a:cs typeface="Consolas" panose="020B0609020204030204" pitchFamily="49" charset="0"/>
              </a:rPr>
              <a:t>(</a:t>
            </a:r>
            <a:r>
              <a:rPr lang="es-ES" sz="2800" dirty="0" err="1">
                <a:solidFill>
                  <a:schemeClr val="bg1"/>
                </a:solidFill>
                <a:latin typeface="Consolas" panose="020B0609020204030204" pitchFamily="49" charset="0"/>
                <a:cs typeface="Consolas" panose="020B0609020204030204" pitchFamily="49" charset="0"/>
              </a:rPr>
              <a:t>ConfigureExtraServices</a:t>
            </a:r>
            <a:r>
              <a:rPr lang="es-ES" sz="2800" dirty="0">
                <a:solidFill>
                  <a:schemeClr val="bg1"/>
                </a:solidFill>
                <a:latin typeface="Consolas" panose="020B0609020204030204" pitchFamily="49" charset="0"/>
                <a:cs typeface="Consolas" panose="020B0609020204030204" pitchFamily="49" charset="0"/>
              </a:rPr>
              <a:t>)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Init</a:t>
            </a:r>
            <a:r>
              <a:rPr lang="es-ES" sz="2800" dirty="0">
                <a:solidFill>
                  <a:schemeClr val="bg1"/>
                </a:solidFill>
                <a:latin typeface="Consolas" panose="020B0609020204030204" pitchFamily="49" charset="0"/>
                <a:cs typeface="Consolas" panose="020B0609020204030204" pitchFamily="49" charset="0"/>
              </a:rPr>
              <a:t>&lt;</a:t>
            </a:r>
            <a:r>
              <a:rPr lang="es-ES" sz="2800" dirty="0" err="1">
                <a:solidFill>
                  <a:schemeClr val="bg1"/>
                </a:solidFill>
                <a:latin typeface="Consolas" panose="020B0609020204030204" pitchFamily="49" charset="0"/>
                <a:cs typeface="Consolas" panose="020B0609020204030204" pitchFamily="49" charset="0"/>
              </a:rPr>
              <a:t>MyApp</a:t>
            </a:r>
            <a:r>
              <a:rPr lang="es-ES" sz="2800" dirty="0">
                <a:solidFill>
                  <a:schemeClr val="bg1"/>
                </a:solidFill>
                <a:latin typeface="Consolas" panose="020B0609020204030204" pitchFamily="49" charset="0"/>
                <a:cs typeface="Consolas" panose="020B0609020204030204" pitchFamily="49" charset="0"/>
              </a:rPr>
              <a:t>&gt;(); </a:t>
            </a:r>
          </a:p>
          <a:p>
            <a:r>
              <a:rPr lang="es-ES" sz="2800" dirty="0">
                <a:solidFill>
                  <a:schemeClr val="bg1"/>
                </a:solidFill>
                <a:latin typeface="Consolas" panose="020B0609020204030204" pitchFamily="49" charset="0"/>
                <a:cs typeface="Consolas" panose="020B0609020204030204" pitchFamily="49" charset="0"/>
              </a:rPr>
              <a:t>    </a:t>
            </a:r>
          </a:p>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page = </a:t>
            </a:r>
            <a:r>
              <a:rPr lang="es-ES" sz="2800" dirty="0" err="1">
                <a:solidFill>
                  <a:schemeClr val="bg1"/>
                </a:solidFill>
                <a:latin typeface="Consolas" panose="020B0609020204030204" pitchFamily="49" charset="0"/>
                <a:cs typeface="Consolas" panose="020B0609020204030204" pitchFamily="49" charset="0"/>
              </a:rPr>
              <a:t>app.GetStartup</a:t>
            </a:r>
            <a:r>
              <a:rPr lang="es-ES" sz="2800" dirty="0">
                <a:solidFill>
                  <a:schemeClr val="bg1"/>
                </a:solidFill>
                <a:latin typeface="Consolas" panose="020B0609020204030204" pitchFamily="49" charset="0"/>
                <a:cs typeface="Consolas" panose="020B0609020204030204" pitchFamily="49" charset="0"/>
              </a:rPr>
              <a:t>()</a:t>
            </a:r>
            <a:endParaRPr lang="es-ES" sz="7200" dirty="0">
              <a:solidFill>
                <a:schemeClr val="bg1"/>
              </a:solidFill>
              <a:latin typeface="Consolas" panose="020B0609020204030204" pitchFamily="49" charset="0"/>
              <a:cs typeface="Consolas" panose="020B0609020204030204" pitchFamily="49" charset="0"/>
            </a:endParaRPr>
          </a:p>
        </p:txBody>
      </p:sp>
      <p:sp>
        <p:nvSpPr>
          <p:cNvPr id="7" name="Rectángulo 6">
            <a:extLst>
              <a:ext uri="{FF2B5EF4-FFF2-40B4-BE49-F238E27FC236}">
                <a16:creationId xmlns:a16="http://schemas.microsoft.com/office/drawing/2014/main" id="{C649F10D-3BF3-AD45-A2C9-386F150AACD4}"/>
              </a:ext>
            </a:extLst>
          </p:cNvPr>
          <p:cNvSpPr/>
          <p:nvPr/>
        </p:nvSpPr>
        <p:spPr>
          <a:xfrm>
            <a:off x="6745552" y="12582496"/>
            <a:ext cx="10664138" cy="646331"/>
          </a:xfrm>
          <a:prstGeom prst="rect">
            <a:avLst/>
          </a:prstGeom>
        </p:spPr>
        <p:txBody>
          <a:bodyPr wrap="none">
            <a:spAutoFit/>
          </a:bodyPr>
          <a:lstStyle/>
          <a:p>
            <a:r>
              <a:rPr lang="es-ES" dirty="0">
                <a:solidFill>
                  <a:srgbClr val="D83A01"/>
                </a:solidFill>
              </a:rPr>
              <a:t>https://</a:t>
            </a:r>
            <a:r>
              <a:rPr lang="es-ES" dirty="0" err="1">
                <a:solidFill>
                  <a:srgbClr val="D83A01"/>
                </a:solidFill>
              </a:rPr>
              <a:t>github.com</a:t>
            </a:r>
            <a:r>
              <a:rPr lang="es-ES" dirty="0">
                <a:solidFill>
                  <a:srgbClr val="D83A01"/>
                </a:solidFill>
              </a:rPr>
              <a:t>/</a:t>
            </a:r>
            <a:r>
              <a:rPr lang="es-ES" dirty="0" err="1">
                <a:solidFill>
                  <a:srgbClr val="D83A01"/>
                </a:solidFill>
              </a:rPr>
              <a:t>xamarin</a:t>
            </a:r>
            <a:r>
              <a:rPr lang="es-ES" dirty="0">
                <a:solidFill>
                  <a:srgbClr val="D83A01"/>
                </a:solidFill>
              </a:rPr>
              <a:t>/</a:t>
            </a:r>
            <a:r>
              <a:rPr lang="es-ES" dirty="0" err="1">
                <a:solidFill>
                  <a:srgbClr val="D83A01"/>
                </a:solidFill>
              </a:rPr>
              <a:t>Xamarin.Forms</a:t>
            </a:r>
            <a:r>
              <a:rPr lang="es-ES" dirty="0">
                <a:solidFill>
                  <a:srgbClr val="D83A01"/>
                </a:solidFill>
              </a:rPr>
              <a:t>/</a:t>
            </a:r>
            <a:r>
              <a:rPr lang="es-ES" dirty="0" err="1">
                <a:solidFill>
                  <a:srgbClr val="D83A01"/>
                </a:solidFill>
              </a:rPr>
              <a:t>pull</a:t>
            </a:r>
            <a:r>
              <a:rPr lang="es-ES" dirty="0">
                <a:solidFill>
                  <a:srgbClr val="D83A01"/>
                </a:solidFill>
              </a:rPr>
              <a:t>/12460</a:t>
            </a:r>
          </a:p>
        </p:txBody>
      </p:sp>
    </p:spTree>
    <p:extLst>
      <p:ext uri="{BB962C8B-B14F-4D97-AF65-F5344CB8AC3E}">
        <p14:creationId xmlns:p14="http://schemas.microsoft.com/office/powerpoint/2010/main" val="19523264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39DBE-4C81-4D44-ADD5-5A108B1A447C}"/>
              </a:ext>
            </a:extLst>
          </p:cNvPr>
          <p:cNvSpPr>
            <a:spLocks noGrp="1"/>
          </p:cNvSpPr>
          <p:nvPr>
            <p:ph type="title"/>
          </p:nvPr>
        </p:nvSpPr>
        <p:spPr/>
        <p:txBody>
          <a:bodyPr>
            <a:normAutofit/>
          </a:bodyPr>
          <a:lstStyle/>
          <a:p>
            <a:r>
              <a:rPr lang="es-ES" dirty="0"/>
              <a:t>¿Y que ocurre con los </a:t>
            </a:r>
            <a:r>
              <a:rPr lang="es-ES" dirty="0" err="1"/>
              <a:t>renderers</a:t>
            </a:r>
            <a:r>
              <a:rPr lang="es-ES" dirty="0"/>
              <a:t> de </a:t>
            </a:r>
            <a:r>
              <a:rPr lang="es-ES" dirty="0" err="1"/>
              <a:t>Xamarin.Forms</a:t>
            </a:r>
            <a:r>
              <a:rPr lang="es-ES" dirty="0"/>
              <a:t>?</a:t>
            </a:r>
          </a:p>
        </p:txBody>
      </p:sp>
      <p:sp>
        <p:nvSpPr>
          <p:cNvPr id="4" name="TextBox 7">
            <a:extLst>
              <a:ext uri="{FF2B5EF4-FFF2-40B4-BE49-F238E27FC236}">
                <a16:creationId xmlns:a16="http://schemas.microsoft.com/office/drawing/2014/main" id="{E97ACCE9-2A00-1243-8FE7-DC066CEFDFF3}"/>
              </a:ext>
            </a:extLst>
          </p:cNvPr>
          <p:cNvSpPr txBox="1"/>
          <p:nvPr/>
        </p:nvSpPr>
        <p:spPr>
          <a:xfrm>
            <a:off x="1170358" y="2487425"/>
            <a:ext cx="21149091" cy="5386090"/>
          </a:xfrm>
          <a:prstGeom prst="rect">
            <a:avLst/>
          </a:prstGeom>
          <a:noFill/>
        </p:spPr>
        <p:txBody>
          <a:bodyPr wrap="square">
            <a:spAutoFit/>
          </a:bodyPr>
          <a:lstStyle/>
          <a:p>
            <a:r>
              <a:rPr lang="es-ES" sz="2800" dirty="0"/>
              <a:t>En </a:t>
            </a:r>
            <a:r>
              <a:rPr lang="es-ES" sz="2800" dirty="0" err="1"/>
              <a:t>Xamarin.Forms</a:t>
            </a:r>
            <a:r>
              <a:rPr lang="es-ES" sz="2800" dirty="0"/>
              <a:t> se usaba el atributo </a:t>
            </a:r>
            <a:r>
              <a:rPr lang="es-ES" sz="2800" b="1" dirty="0" err="1"/>
              <a:t>ExportRenderer</a:t>
            </a:r>
            <a:r>
              <a:rPr lang="es-ES" sz="2800" dirty="0"/>
              <a:t> para registrar un </a:t>
            </a:r>
            <a:r>
              <a:rPr lang="es-ES" sz="2800" dirty="0" err="1"/>
              <a:t>Renderer</a:t>
            </a:r>
            <a:r>
              <a:rPr lang="es-ES" sz="2800" dirty="0"/>
              <a:t>. Internamente en </a:t>
            </a:r>
            <a:r>
              <a:rPr lang="es-ES" sz="2800" dirty="0" err="1"/>
              <a:t>Xamarin.Forms</a:t>
            </a:r>
            <a:r>
              <a:rPr lang="es-ES" sz="2800" dirty="0"/>
              <a:t>, se usa el escaneo de ensamblados para buscar y registrar los </a:t>
            </a:r>
            <a:r>
              <a:rPr lang="es-ES" sz="2800" dirty="0" err="1"/>
              <a:t>Renderers</a:t>
            </a:r>
            <a:r>
              <a:rPr lang="es-ES" sz="2800" dirty="0"/>
              <a:t>.</a:t>
            </a:r>
          </a:p>
          <a:p>
            <a:endParaRPr lang="es-ES" sz="2800" dirty="0"/>
          </a:p>
          <a:p>
            <a:r>
              <a:rPr lang="es-ES" sz="2800" dirty="0"/>
              <a:t>En .NET MAUI, el escaneo de ensamblado no se usará por defecto, y permitiremos registrar un </a:t>
            </a:r>
            <a:r>
              <a:rPr lang="es-ES" sz="2800" dirty="0" err="1"/>
              <a:t>Renderer</a:t>
            </a:r>
            <a:r>
              <a:rPr lang="es-ES" sz="2800" dirty="0"/>
              <a:t> de esta manera:</a:t>
            </a:r>
          </a:p>
          <a:p>
            <a:endParaRPr lang="es-ES" sz="2800" dirty="0"/>
          </a:p>
          <a:p>
            <a:endParaRPr lang="es-ES" sz="2800" dirty="0"/>
          </a:p>
          <a:p>
            <a:endParaRPr lang="es-ES" sz="2800" dirty="0"/>
          </a:p>
          <a:p>
            <a:endParaRPr lang="es-ES" sz="2800" dirty="0"/>
          </a:p>
          <a:p>
            <a:endParaRPr lang="es-ES" sz="2800" dirty="0"/>
          </a:p>
          <a:p>
            <a:endParaRPr lang="es-ES" sz="2800" dirty="0"/>
          </a:p>
          <a:p>
            <a:endParaRPr lang="es-ES" sz="2800" dirty="0"/>
          </a:p>
          <a:p>
            <a:r>
              <a:rPr lang="es-ES" sz="2800" dirty="0"/>
              <a:t>Sin embargo, permitiremos en los casos deseados registrar </a:t>
            </a:r>
            <a:r>
              <a:rPr lang="es-ES" sz="2800" dirty="0" err="1"/>
              <a:t>Renderers</a:t>
            </a:r>
            <a:r>
              <a:rPr lang="es-ES" sz="2800" dirty="0"/>
              <a:t> usando el escaneo de ensamblaje:</a:t>
            </a:r>
            <a:endParaRPr lang="es-ES" dirty="0"/>
          </a:p>
        </p:txBody>
      </p:sp>
      <p:sp>
        <p:nvSpPr>
          <p:cNvPr id="6" name="Rectángulo 5">
            <a:extLst>
              <a:ext uri="{FF2B5EF4-FFF2-40B4-BE49-F238E27FC236}">
                <a16:creationId xmlns:a16="http://schemas.microsoft.com/office/drawing/2014/main" id="{ED80BEB4-FDBE-7C43-B488-01AE45F9F326}"/>
              </a:ext>
            </a:extLst>
          </p:cNvPr>
          <p:cNvSpPr/>
          <p:nvPr/>
        </p:nvSpPr>
        <p:spPr>
          <a:xfrm>
            <a:off x="1283943" y="4348117"/>
            <a:ext cx="21814526" cy="2677656"/>
          </a:xfrm>
          <a:prstGeom prst="rect">
            <a:avLst/>
          </a:prstGeom>
          <a:solidFill>
            <a:srgbClr val="4A0851"/>
          </a:solidFill>
        </p:spPr>
        <p:txBody>
          <a:bodyPr wrap="square">
            <a:spAutoFit/>
          </a:bodyPr>
          <a:lstStyle/>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host,app</a:t>
            </a:r>
            <a:r>
              <a:rPr lang="es-ES" sz="2800" dirty="0">
                <a:solidFill>
                  <a:schemeClr val="bg1"/>
                </a:solidFill>
                <a:latin typeface="Consolas" panose="020B0609020204030204" pitchFamily="49" charset="0"/>
                <a:cs typeface="Consolas" panose="020B0609020204030204" pitchFamily="49" charset="0"/>
              </a:rPr>
              <a:t>) = </a:t>
            </a:r>
            <a:r>
              <a:rPr lang="es-ES" sz="2800" dirty="0" err="1">
                <a:solidFill>
                  <a:schemeClr val="bg1"/>
                </a:solidFill>
                <a:latin typeface="Consolas" panose="020B0609020204030204" pitchFamily="49" charset="0"/>
                <a:cs typeface="Consolas" panose="020B0609020204030204" pitchFamily="49" charset="0"/>
              </a:rPr>
              <a:t>App.CreateDefaultBuilder</a:t>
            </a:r>
            <a:r>
              <a:rPr lang="es-ES" sz="2800" dirty="0">
                <a:solidFill>
                  <a:schemeClr val="bg1"/>
                </a:solidFill>
                <a:latin typeface="Consolas" panose="020B0609020204030204" pitchFamily="49" charset="0"/>
                <a:cs typeface="Consolas" panose="020B0609020204030204" pitchFamily="49" charset="0"/>
              </a:rPr>
              <a:t>()</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RegisterRenderer</a:t>
            </a:r>
            <a:r>
              <a:rPr lang="es-ES" sz="2800" dirty="0">
                <a:solidFill>
                  <a:schemeClr val="bg1"/>
                </a:solidFill>
                <a:latin typeface="Consolas" panose="020B0609020204030204" pitchFamily="49" charset="0"/>
                <a:cs typeface="Consolas" panose="020B0609020204030204" pitchFamily="49" charset="0"/>
              </a:rPr>
              <a:t>&lt;</a:t>
            </a:r>
            <a:r>
              <a:rPr lang="es-ES" sz="2800" dirty="0" err="1">
                <a:solidFill>
                  <a:schemeClr val="bg1"/>
                </a:solidFill>
                <a:latin typeface="Consolas" panose="020B0609020204030204" pitchFamily="49" charset="0"/>
                <a:cs typeface="Consolas" panose="020B0609020204030204" pitchFamily="49" charset="0"/>
              </a:rPr>
              <a:t>CustomBoxView</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CustomBoxViewRenderer</a:t>
            </a:r>
            <a:r>
              <a:rPr lang="es-ES" sz="2800" dirty="0">
                <a:solidFill>
                  <a:schemeClr val="bg1"/>
                </a:solidFill>
                <a:latin typeface="Consolas" panose="020B0609020204030204" pitchFamily="49" charset="0"/>
                <a:cs typeface="Consolas" panose="020B0609020204030204" pitchFamily="49" charset="0"/>
              </a:rPr>
              <a:t>&gt;()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ConfigureServices</a:t>
            </a:r>
            <a:r>
              <a:rPr lang="es-ES" sz="2800" dirty="0">
                <a:solidFill>
                  <a:schemeClr val="bg1"/>
                </a:solidFill>
                <a:latin typeface="Consolas" panose="020B0609020204030204" pitchFamily="49" charset="0"/>
                <a:cs typeface="Consolas" panose="020B0609020204030204" pitchFamily="49" charset="0"/>
              </a:rPr>
              <a:t>(</a:t>
            </a:r>
            <a:r>
              <a:rPr lang="es-ES" sz="2800" dirty="0" err="1">
                <a:solidFill>
                  <a:schemeClr val="bg1"/>
                </a:solidFill>
                <a:latin typeface="Consolas" panose="020B0609020204030204" pitchFamily="49" charset="0"/>
                <a:cs typeface="Consolas" panose="020B0609020204030204" pitchFamily="49" charset="0"/>
              </a:rPr>
              <a:t>ConfigureExtraServices</a:t>
            </a:r>
            <a:r>
              <a:rPr lang="es-ES" sz="2800" dirty="0">
                <a:solidFill>
                  <a:schemeClr val="bg1"/>
                </a:solidFill>
                <a:latin typeface="Consolas" panose="020B0609020204030204" pitchFamily="49" charset="0"/>
                <a:cs typeface="Consolas" panose="020B0609020204030204" pitchFamily="49" charset="0"/>
              </a:rPr>
              <a:t>)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Init</a:t>
            </a:r>
            <a:r>
              <a:rPr lang="es-ES" sz="2800" dirty="0">
                <a:solidFill>
                  <a:schemeClr val="bg1"/>
                </a:solidFill>
                <a:latin typeface="Consolas" panose="020B0609020204030204" pitchFamily="49" charset="0"/>
                <a:cs typeface="Consolas" panose="020B0609020204030204" pitchFamily="49" charset="0"/>
              </a:rPr>
              <a:t>&lt;</a:t>
            </a:r>
            <a:r>
              <a:rPr lang="es-ES" sz="2800" dirty="0" err="1">
                <a:solidFill>
                  <a:schemeClr val="bg1"/>
                </a:solidFill>
                <a:latin typeface="Consolas" panose="020B0609020204030204" pitchFamily="49" charset="0"/>
                <a:cs typeface="Consolas" panose="020B0609020204030204" pitchFamily="49" charset="0"/>
              </a:rPr>
              <a:t>MyApp</a:t>
            </a:r>
            <a:r>
              <a:rPr lang="es-ES" sz="2800" dirty="0">
                <a:solidFill>
                  <a:schemeClr val="bg1"/>
                </a:solidFill>
                <a:latin typeface="Consolas" panose="020B0609020204030204" pitchFamily="49" charset="0"/>
                <a:cs typeface="Consolas" panose="020B0609020204030204" pitchFamily="49" charset="0"/>
              </a:rPr>
              <a:t>&gt;(); </a:t>
            </a:r>
          </a:p>
          <a:p>
            <a:r>
              <a:rPr lang="es-ES" sz="2800" dirty="0">
                <a:solidFill>
                  <a:schemeClr val="bg1"/>
                </a:solidFill>
                <a:latin typeface="Consolas" panose="020B0609020204030204" pitchFamily="49" charset="0"/>
                <a:cs typeface="Consolas" panose="020B0609020204030204" pitchFamily="49" charset="0"/>
              </a:rPr>
              <a:t>    </a:t>
            </a:r>
          </a:p>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page = </a:t>
            </a:r>
            <a:r>
              <a:rPr lang="es-ES" sz="2800" dirty="0" err="1">
                <a:solidFill>
                  <a:schemeClr val="bg1"/>
                </a:solidFill>
                <a:latin typeface="Consolas" panose="020B0609020204030204" pitchFamily="49" charset="0"/>
                <a:cs typeface="Consolas" panose="020B0609020204030204" pitchFamily="49" charset="0"/>
              </a:rPr>
              <a:t>app.GetStartup</a:t>
            </a:r>
            <a:r>
              <a:rPr lang="es-ES" sz="2800" dirty="0">
                <a:solidFill>
                  <a:schemeClr val="bg1"/>
                </a:solidFill>
                <a:latin typeface="Consolas" panose="020B0609020204030204" pitchFamily="49" charset="0"/>
                <a:cs typeface="Consolas" panose="020B0609020204030204" pitchFamily="49" charset="0"/>
              </a:rPr>
              <a:t>()</a:t>
            </a:r>
          </a:p>
        </p:txBody>
      </p:sp>
      <p:sp>
        <p:nvSpPr>
          <p:cNvPr id="8" name="Rectángulo 7">
            <a:extLst>
              <a:ext uri="{FF2B5EF4-FFF2-40B4-BE49-F238E27FC236}">
                <a16:creationId xmlns:a16="http://schemas.microsoft.com/office/drawing/2014/main" id="{3B5C5397-0B32-974D-BB44-66DCCA4C45FD}"/>
              </a:ext>
            </a:extLst>
          </p:cNvPr>
          <p:cNvSpPr/>
          <p:nvPr/>
        </p:nvSpPr>
        <p:spPr>
          <a:xfrm>
            <a:off x="1283943" y="7826975"/>
            <a:ext cx="21814526" cy="2677656"/>
          </a:xfrm>
          <a:prstGeom prst="rect">
            <a:avLst/>
          </a:prstGeom>
          <a:solidFill>
            <a:srgbClr val="4A0851"/>
          </a:solidFill>
        </p:spPr>
        <p:txBody>
          <a:bodyPr wrap="square">
            <a:spAutoFit/>
          </a:bodyPr>
          <a:lstStyle/>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host,app</a:t>
            </a:r>
            <a:r>
              <a:rPr lang="es-ES" sz="2800" dirty="0">
                <a:solidFill>
                  <a:schemeClr val="bg1"/>
                </a:solidFill>
                <a:latin typeface="Consolas" panose="020B0609020204030204" pitchFamily="49" charset="0"/>
                <a:cs typeface="Consolas" panose="020B0609020204030204" pitchFamily="49" charset="0"/>
              </a:rPr>
              <a:t>) = </a:t>
            </a:r>
            <a:r>
              <a:rPr lang="es-ES" sz="2800" dirty="0" err="1">
                <a:solidFill>
                  <a:schemeClr val="bg1"/>
                </a:solidFill>
                <a:latin typeface="Consolas" panose="020B0609020204030204" pitchFamily="49" charset="0"/>
                <a:cs typeface="Consolas" panose="020B0609020204030204" pitchFamily="49" charset="0"/>
              </a:rPr>
              <a:t>App.CreateDefaultBuilder</a:t>
            </a:r>
            <a:r>
              <a:rPr lang="es-ES" sz="2800" dirty="0">
                <a:solidFill>
                  <a:schemeClr val="bg1"/>
                </a:solidFill>
                <a:latin typeface="Consolas" panose="020B0609020204030204" pitchFamily="49" charset="0"/>
                <a:cs typeface="Consolas" panose="020B0609020204030204" pitchFamily="49" charset="0"/>
              </a:rPr>
              <a:t>()</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ConfigureRenderers</a:t>
            </a:r>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options</a:t>
            </a:r>
            <a:r>
              <a:rPr lang="es-ES" sz="2800" dirty="0">
                <a:solidFill>
                  <a:schemeClr val="bg1"/>
                </a:solidFill>
                <a:latin typeface="Consolas" panose="020B0609020204030204" pitchFamily="49" charset="0"/>
                <a:cs typeface="Consolas" panose="020B0609020204030204" pitchFamily="49" charset="0"/>
              </a:rPr>
              <a:t> =&gt; </a:t>
            </a:r>
            <a:r>
              <a:rPr lang="es-ES" sz="2800" dirty="0" err="1">
                <a:solidFill>
                  <a:schemeClr val="bg1"/>
                </a:solidFill>
                <a:latin typeface="Consolas" panose="020B0609020204030204" pitchFamily="49" charset="0"/>
                <a:cs typeface="Consolas" panose="020B0609020204030204" pitchFamily="49" charset="0"/>
              </a:rPr>
              <a:t>options.ScanForRendererAttribute</a:t>
            </a:r>
            <a:r>
              <a:rPr lang="es-ES" sz="2800" dirty="0">
                <a:solidFill>
                  <a:schemeClr val="bg1"/>
                </a:solidFill>
                <a:latin typeface="Consolas" panose="020B0609020204030204" pitchFamily="49" charset="0"/>
                <a:cs typeface="Consolas" panose="020B0609020204030204" pitchFamily="49" charset="0"/>
              </a:rPr>
              <a:t> = true)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ConfigureServices</a:t>
            </a:r>
            <a:r>
              <a:rPr lang="es-ES" sz="2800" dirty="0">
                <a:solidFill>
                  <a:schemeClr val="bg1"/>
                </a:solidFill>
                <a:latin typeface="Consolas" panose="020B0609020204030204" pitchFamily="49" charset="0"/>
                <a:cs typeface="Consolas" panose="020B0609020204030204" pitchFamily="49" charset="0"/>
              </a:rPr>
              <a:t>(</a:t>
            </a:r>
            <a:r>
              <a:rPr lang="es-ES" sz="2800" dirty="0" err="1">
                <a:solidFill>
                  <a:schemeClr val="bg1"/>
                </a:solidFill>
                <a:latin typeface="Consolas" panose="020B0609020204030204" pitchFamily="49" charset="0"/>
                <a:cs typeface="Consolas" panose="020B0609020204030204" pitchFamily="49" charset="0"/>
              </a:rPr>
              <a:t>ConfigureExtraServices</a:t>
            </a:r>
            <a:r>
              <a:rPr lang="es-ES" sz="2800" dirty="0">
                <a:solidFill>
                  <a:schemeClr val="bg1"/>
                </a:solidFill>
                <a:latin typeface="Consolas" panose="020B0609020204030204" pitchFamily="49" charset="0"/>
                <a:cs typeface="Consolas" panose="020B0609020204030204" pitchFamily="49" charset="0"/>
              </a:rPr>
              <a:t>) </a:t>
            </a:r>
          </a:p>
          <a:p>
            <a:r>
              <a:rPr lang="es-ES" sz="2800" dirty="0">
                <a:solidFill>
                  <a:schemeClr val="bg1"/>
                </a:solidFill>
                <a:latin typeface="Consolas" panose="020B0609020204030204" pitchFamily="49" charset="0"/>
                <a:cs typeface="Consolas" panose="020B0609020204030204" pitchFamily="49" charset="0"/>
              </a:rPr>
              <a:t>    .</a:t>
            </a:r>
            <a:r>
              <a:rPr lang="es-ES" sz="2800" dirty="0" err="1">
                <a:solidFill>
                  <a:schemeClr val="bg1"/>
                </a:solidFill>
                <a:latin typeface="Consolas" panose="020B0609020204030204" pitchFamily="49" charset="0"/>
                <a:cs typeface="Consolas" panose="020B0609020204030204" pitchFamily="49" charset="0"/>
              </a:rPr>
              <a:t>Init</a:t>
            </a:r>
            <a:r>
              <a:rPr lang="es-ES" sz="2800" dirty="0">
                <a:solidFill>
                  <a:schemeClr val="bg1"/>
                </a:solidFill>
                <a:latin typeface="Consolas" panose="020B0609020204030204" pitchFamily="49" charset="0"/>
                <a:cs typeface="Consolas" panose="020B0609020204030204" pitchFamily="49" charset="0"/>
              </a:rPr>
              <a:t>&lt;</a:t>
            </a:r>
            <a:r>
              <a:rPr lang="es-ES" sz="2800" dirty="0" err="1">
                <a:solidFill>
                  <a:schemeClr val="bg1"/>
                </a:solidFill>
                <a:latin typeface="Consolas" panose="020B0609020204030204" pitchFamily="49" charset="0"/>
                <a:cs typeface="Consolas" panose="020B0609020204030204" pitchFamily="49" charset="0"/>
              </a:rPr>
              <a:t>MyApp</a:t>
            </a:r>
            <a:r>
              <a:rPr lang="es-ES" sz="2800" dirty="0">
                <a:solidFill>
                  <a:schemeClr val="bg1"/>
                </a:solidFill>
                <a:latin typeface="Consolas" panose="020B0609020204030204" pitchFamily="49" charset="0"/>
                <a:cs typeface="Consolas" panose="020B0609020204030204" pitchFamily="49" charset="0"/>
              </a:rPr>
              <a:t>&gt;(); </a:t>
            </a:r>
          </a:p>
          <a:p>
            <a:r>
              <a:rPr lang="es-ES" sz="2800" dirty="0">
                <a:solidFill>
                  <a:schemeClr val="bg1"/>
                </a:solidFill>
                <a:latin typeface="Consolas" panose="020B0609020204030204" pitchFamily="49" charset="0"/>
                <a:cs typeface="Consolas" panose="020B0609020204030204" pitchFamily="49" charset="0"/>
              </a:rPr>
              <a:t>    </a:t>
            </a:r>
          </a:p>
          <a:p>
            <a:r>
              <a:rPr lang="es-ES" sz="2800" dirty="0" err="1">
                <a:solidFill>
                  <a:schemeClr val="bg1"/>
                </a:solidFill>
                <a:latin typeface="Consolas" panose="020B0609020204030204" pitchFamily="49" charset="0"/>
                <a:cs typeface="Consolas" panose="020B0609020204030204" pitchFamily="49" charset="0"/>
              </a:rPr>
              <a:t>var</a:t>
            </a:r>
            <a:r>
              <a:rPr lang="es-ES" sz="2800" dirty="0">
                <a:solidFill>
                  <a:schemeClr val="bg1"/>
                </a:solidFill>
                <a:latin typeface="Consolas" panose="020B0609020204030204" pitchFamily="49" charset="0"/>
                <a:cs typeface="Consolas" panose="020B0609020204030204" pitchFamily="49" charset="0"/>
              </a:rPr>
              <a:t> page = </a:t>
            </a:r>
            <a:r>
              <a:rPr lang="es-ES" sz="2800" dirty="0" err="1">
                <a:solidFill>
                  <a:schemeClr val="bg1"/>
                </a:solidFill>
                <a:latin typeface="Consolas" panose="020B0609020204030204" pitchFamily="49" charset="0"/>
                <a:cs typeface="Consolas" panose="020B0609020204030204" pitchFamily="49" charset="0"/>
              </a:rPr>
              <a:t>app.GetStartup</a:t>
            </a:r>
            <a:r>
              <a:rPr lang="es-ES" sz="28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294201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7045-A3DC-401B-9D75-1656D631C467}"/>
              </a:ext>
            </a:extLst>
          </p:cNvPr>
          <p:cNvSpPr>
            <a:spLocks noGrp="1"/>
          </p:cNvSpPr>
          <p:nvPr>
            <p:ph type="title"/>
          </p:nvPr>
        </p:nvSpPr>
        <p:spPr/>
        <p:txBody>
          <a:bodyPr/>
          <a:lstStyle/>
          <a:p>
            <a:r>
              <a:rPr lang="en-US" dirty="0" err="1"/>
              <a:t>Usando</a:t>
            </a:r>
            <a:r>
              <a:rPr lang="en-US" dirty="0"/>
              <a:t> los Renderers “</a:t>
            </a:r>
            <a:r>
              <a:rPr lang="en-US" dirty="0" err="1"/>
              <a:t>antiguos</a:t>
            </a:r>
            <a:r>
              <a:rPr lang="en-US" dirty="0"/>
              <a:t>” en .NET MAUI</a:t>
            </a:r>
          </a:p>
        </p:txBody>
      </p:sp>
      <p:sp>
        <p:nvSpPr>
          <p:cNvPr id="5" name="TextBox 7">
            <a:extLst>
              <a:ext uri="{FF2B5EF4-FFF2-40B4-BE49-F238E27FC236}">
                <a16:creationId xmlns:a16="http://schemas.microsoft.com/office/drawing/2014/main" id="{D1D048A4-8EF0-1746-8963-DEB6899E155B}"/>
              </a:ext>
            </a:extLst>
          </p:cNvPr>
          <p:cNvSpPr txBox="1"/>
          <p:nvPr/>
        </p:nvSpPr>
        <p:spPr>
          <a:xfrm>
            <a:off x="939913" y="2744091"/>
            <a:ext cx="15072197" cy="9264075"/>
          </a:xfrm>
          <a:prstGeom prst="rect">
            <a:avLst/>
          </a:prstGeom>
          <a:noFill/>
        </p:spPr>
        <p:txBody>
          <a:bodyPr wrap="square">
            <a:spAutoFit/>
          </a:bodyPr>
          <a:lstStyle/>
          <a:p>
            <a:r>
              <a:rPr lang="es-ES" sz="4000" dirty="0"/>
              <a:t>Puedes elegir la que más te convenga en cada caso, pero ten en cuenta que:</a:t>
            </a:r>
          </a:p>
          <a:p>
            <a:endParaRPr lang="es-ES" sz="4000" dirty="0"/>
          </a:p>
          <a:p>
            <a:r>
              <a:rPr lang="es-ES" sz="4000" dirty="0"/>
              <a:t>Usando </a:t>
            </a:r>
            <a:r>
              <a:rPr lang="es-ES" sz="4000" b="1" dirty="0" err="1"/>
              <a:t>Handlers</a:t>
            </a:r>
            <a:r>
              <a:rPr lang="es-ES" sz="4000" dirty="0"/>
              <a:t>:</a:t>
            </a:r>
          </a:p>
          <a:p>
            <a:pPr marL="571500" indent="-571500">
              <a:buFont typeface="Arial" panose="020B0604020202020204" pitchFamily="34" charset="0"/>
              <a:buChar char="•"/>
            </a:pPr>
            <a:r>
              <a:rPr lang="es-ES" sz="4000" dirty="0"/>
              <a:t>Requiere </a:t>
            </a:r>
            <a:r>
              <a:rPr lang="es-ES" sz="4000" i="1" dirty="0"/>
              <a:t>"algo de tiempo" </a:t>
            </a:r>
            <a:r>
              <a:rPr lang="es-ES" sz="4000" dirty="0"/>
              <a:t>para la conversión de código.</a:t>
            </a:r>
          </a:p>
          <a:p>
            <a:pPr marL="571500" indent="-571500">
              <a:buFont typeface="Arial" panose="020B0604020202020204" pitchFamily="34" charset="0"/>
              <a:buChar char="•"/>
            </a:pPr>
            <a:r>
              <a:rPr lang="es-ES" sz="4000" dirty="0"/>
              <a:t>Cada </a:t>
            </a:r>
            <a:r>
              <a:rPr lang="es-ES" sz="4000" dirty="0" err="1"/>
              <a:t>Handler</a:t>
            </a:r>
            <a:r>
              <a:rPr lang="es-ES" sz="4000" dirty="0"/>
              <a:t> es equivalente a un </a:t>
            </a:r>
            <a:r>
              <a:rPr lang="es-ES" sz="4000" dirty="0" err="1"/>
              <a:t>Fast</a:t>
            </a:r>
            <a:r>
              <a:rPr lang="es-ES" sz="4000" dirty="0"/>
              <a:t> </a:t>
            </a:r>
            <a:r>
              <a:rPr lang="es-ES" sz="4000" dirty="0" err="1"/>
              <a:t>Renderer</a:t>
            </a:r>
            <a:r>
              <a:rPr lang="es-ES" sz="4000" dirty="0"/>
              <a:t> además de ser gestionado de forma diferente por </a:t>
            </a:r>
            <a:r>
              <a:rPr lang="es-ES" sz="4000" dirty="0" err="1"/>
              <a:t>Layouts</a:t>
            </a:r>
            <a:r>
              <a:rPr lang="es-ES" sz="4000" dirty="0"/>
              <a:t> que tienen un mejor rendimiento.</a:t>
            </a:r>
          </a:p>
          <a:p>
            <a:pPr marL="571500" indent="-571500">
              <a:buFont typeface="Arial" panose="020B0604020202020204" pitchFamily="34" charset="0"/>
              <a:buChar char="•"/>
            </a:pPr>
            <a:r>
              <a:rPr lang="es-ES" sz="4000" dirty="0"/>
              <a:t>Permita más opciones de extensibilidad.</a:t>
            </a:r>
          </a:p>
          <a:p>
            <a:endParaRPr lang="es-ES" sz="4000" dirty="0"/>
          </a:p>
          <a:p>
            <a:r>
              <a:rPr lang="es-ES" sz="4000" dirty="0"/>
              <a:t>Usando </a:t>
            </a:r>
            <a:r>
              <a:rPr lang="es-ES" sz="4000" b="1" dirty="0" err="1"/>
              <a:t>Renderers</a:t>
            </a:r>
            <a:r>
              <a:rPr lang="es-ES" sz="4000" dirty="0"/>
              <a:t>:</a:t>
            </a:r>
          </a:p>
          <a:p>
            <a:pPr marL="571500" indent="-571500">
              <a:buFont typeface="Arial" panose="020B0604020202020204" pitchFamily="34" charset="0"/>
              <a:buChar char="•"/>
            </a:pPr>
            <a:r>
              <a:rPr lang="es-ES" sz="4000" dirty="0"/>
              <a:t>No requiere cambios.</a:t>
            </a:r>
          </a:p>
          <a:p>
            <a:pPr marL="571500" indent="-571500">
              <a:buFont typeface="Arial" panose="020B0604020202020204" pitchFamily="34" charset="0"/>
              <a:buChar char="•"/>
            </a:pPr>
            <a:r>
              <a:rPr lang="es-ES" sz="4000" dirty="0"/>
              <a:t>No aprovecha ninguna de las mejoras de los </a:t>
            </a:r>
            <a:r>
              <a:rPr lang="es-ES" sz="4000" dirty="0" err="1"/>
              <a:t>Handlers</a:t>
            </a:r>
            <a:r>
              <a:rPr lang="es-ES" sz="4000" dirty="0"/>
              <a:t> (rendimiento, extensibilidad, etc.)</a:t>
            </a:r>
            <a:endParaRPr lang="en-US" sz="4000" b="1" dirty="0"/>
          </a:p>
          <a:p>
            <a:endParaRPr lang="en-US" b="1" dirty="0"/>
          </a:p>
        </p:txBody>
      </p:sp>
      <p:pic>
        <p:nvPicPr>
          <p:cNvPr id="9" name="Imagen 8" descr=".NET MAUI">
            <a:extLst>
              <a:ext uri="{FF2B5EF4-FFF2-40B4-BE49-F238E27FC236}">
                <a16:creationId xmlns:a16="http://schemas.microsoft.com/office/drawing/2014/main" id="{D10CEC4D-2FD4-7A41-A3D6-8D1D7F8332A7}"/>
              </a:ext>
            </a:extLst>
          </p:cNvPr>
          <p:cNvPicPr>
            <a:picLocks noChangeAspect="1"/>
          </p:cNvPicPr>
          <p:nvPr/>
        </p:nvPicPr>
        <p:blipFill>
          <a:blip r:embed="rId2"/>
          <a:stretch>
            <a:fillRect/>
          </a:stretch>
        </p:blipFill>
        <p:spPr>
          <a:xfrm>
            <a:off x="20948988" y="3245859"/>
            <a:ext cx="2971607" cy="5232059"/>
          </a:xfrm>
          <a:prstGeom prst="rect">
            <a:avLst/>
          </a:prstGeom>
        </p:spPr>
      </p:pic>
      <p:pic>
        <p:nvPicPr>
          <p:cNvPr id="11" name="Imagen 10" descr="Xamarin.Forms&#10;">
            <a:extLst>
              <a:ext uri="{FF2B5EF4-FFF2-40B4-BE49-F238E27FC236}">
                <a16:creationId xmlns:a16="http://schemas.microsoft.com/office/drawing/2014/main" id="{435C0F0C-B518-AE47-8738-6748898F63E1}"/>
              </a:ext>
            </a:extLst>
          </p:cNvPr>
          <p:cNvPicPr>
            <a:picLocks noChangeAspect="1"/>
          </p:cNvPicPr>
          <p:nvPr/>
        </p:nvPicPr>
        <p:blipFill>
          <a:blip r:embed="rId3"/>
          <a:stretch>
            <a:fillRect/>
          </a:stretch>
        </p:blipFill>
        <p:spPr>
          <a:xfrm>
            <a:off x="17707913" y="3245859"/>
            <a:ext cx="2971607" cy="5232059"/>
          </a:xfrm>
          <a:prstGeom prst="rect">
            <a:avLst/>
          </a:prstGeom>
        </p:spPr>
      </p:pic>
      <p:sp>
        <p:nvSpPr>
          <p:cNvPr id="12" name="CuadroTexto 11">
            <a:extLst>
              <a:ext uri="{FF2B5EF4-FFF2-40B4-BE49-F238E27FC236}">
                <a16:creationId xmlns:a16="http://schemas.microsoft.com/office/drawing/2014/main" id="{5EEFC097-8EBA-6E4E-9ECE-452F958B791C}"/>
              </a:ext>
            </a:extLst>
          </p:cNvPr>
          <p:cNvSpPr txBox="1"/>
          <p:nvPr/>
        </p:nvSpPr>
        <p:spPr>
          <a:xfrm>
            <a:off x="19268054" y="9351995"/>
            <a:ext cx="65" cy="615553"/>
          </a:xfrm>
          <a:prstGeom prst="rect">
            <a:avLst/>
          </a:prstGeom>
          <a:noFill/>
        </p:spPr>
        <p:txBody>
          <a:bodyPr wrap="none" lIns="0" tIns="0" rIns="0" bIns="0" rtlCol="0">
            <a:spAutoFit/>
          </a:bodyPr>
          <a:lstStyle/>
          <a:p>
            <a:pPr algn="l"/>
            <a:endParaRPr lang="es-ES" sz="4000" dirty="0" err="1">
              <a:gradFill>
                <a:gsLst>
                  <a:gs pos="2917">
                    <a:schemeClr val="tx1"/>
                  </a:gs>
                  <a:gs pos="30000">
                    <a:schemeClr val="tx1"/>
                  </a:gs>
                </a:gsLst>
                <a:lin ang="5400000" scaled="0"/>
              </a:gradFill>
            </a:endParaRPr>
          </a:p>
        </p:txBody>
      </p:sp>
      <p:sp>
        <p:nvSpPr>
          <p:cNvPr id="13" name="CuadroTexto 12">
            <a:extLst>
              <a:ext uri="{FF2B5EF4-FFF2-40B4-BE49-F238E27FC236}">
                <a16:creationId xmlns:a16="http://schemas.microsoft.com/office/drawing/2014/main" id="{A037CBCE-007B-0345-8023-69942736DDEF}"/>
              </a:ext>
            </a:extLst>
          </p:cNvPr>
          <p:cNvSpPr txBox="1"/>
          <p:nvPr/>
        </p:nvSpPr>
        <p:spPr>
          <a:xfrm>
            <a:off x="18267240" y="8576422"/>
            <a:ext cx="1730602" cy="338554"/>
          </a:xfrm>
          <a:prstGeom prst="rect">
            <a:avLst/>
          </a:prstGeom>
          <a:noFill/>
        </p:spPr>
        <p:txBody>
          <a:bodyPr wrap="none" lIns="0" tIns="0" rIns="0" bIns="0" rtlCol="0">
            <a:spAutoFit/>
          </a:bodyPr>
          <a:lstStyle/>
          <a:p>
            <a:pPr algn="l"/>
            <a:r>
              <a:rPr lang="es-ES" sz="2200" dirty="0" err="1">
                <a:gradFill>
                  <a:gsLst>
                    <a:gs pos="2917">
                      <a:schemeClr val="tx1"/>
                    </a:gs>
                    <a:gs pos="30000">
                      <a:schemeClr val="tx1"/>
                    </a:gs>
                  </a:gsLst>
                  <a:lin ang="5400000" scaled="0"/>
                </a:gradFill>
              </a:rPr>
              <a:t>Xamarin.Forms</a:t>
            </a:r>
            <a:endParaRPr lang="es-ES" sz="2200" dirty="0">
              <a:gradFill>
                <a:gsLst>
                  <a:gs pos="2917">
                    <a:schemeClr val="tx1"/>
                  </a:gs>
                  <a:gs pos="30000">
                    <a:schemeClr val="tx1"/>
                  </a:gs>
                </a:gsLst>
                <a:lin ang="5400000" scaled="0"/>
              </a:gradFill>
            </a:endParaRPr>
          </a:p>
        </p:txBody>
      </p:sp>
      <p:sp>
        <p:nvSpPr>
          <p:cNvPr id="15" name="CuadroTexto 14">
            <a:extLst>
              <a:ext uri="{FF2B5EF4-FFF2-40B4-BE49-F238E27FC236}">
                <a16:creationId xmlns:a16="http://schemas.microsoft.com/office/drawing/2014/main" id="{D8CC566D-8D60-6240-BCAA-594411F9B98C}"/>
              </a:ext>
            </a:extLst>
          </p:cNvPr>
          <p:cNvSpPr txBox="1"/>
          <p:nvPr/>
        </p:nvSpPr>
        <p:spPr>
          <a:xfrm>
            <a:off x="21868825" y="8576420"/>
            <a:ext cx="1244315" cy="338554"/>
          </a:xfrm>
          <a:prstGeom prst="rect">
            <a:avLst/>
          </a:prstGeom>
          <a:noFill/>
        </p:spPr>
        <p:txBody>
          <a:bodyPr wrap="none" lIns="0" tIns="0" rIns="0" bIns="0" rtlCol="0">
            <a:spAutoFit/>
          </a:bodyPr>
          <a:lstStyle/>
          <a:p>
            <a:pPr algn="l"/>
            <a:r>
              <a:rPr lang="es-ES" sz="2200" dirty="0">
                <a:gradFill>
                  <a:gsLst>
                    <a:gs pos="2917">
                      <a:schemeClr val="tx1"/>
                    </a:gs>
                    <a:gs pos="30000">
                      <a:schemeClr val="tx1"/>
                    </a:gs>
                  </a:gsLst>
                  <a:lin ang="5400000" scaled="0"/>
                </a:gradFill>
              </a:rPr>
              <a:t>.NET MAUI</a:t>
            </a:r>
          </a:p>
        </p:txBody>
      </p:sp>
    </p:spTree>
    <p:extLst>
      <p:ext uri="{BB962C8B-B14F-4D97-AF65-F5344CB8AC3E}">
        <p14:creationId xmlns:p14="http://schemas.microsoft.com/office/powerpoint/2010/main" val="4057270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1791972" y="4895623"/>
            <a:ext cx="12941547" cy="4431693"/>
          </a:xfrm>
        </p:spPr>
        <p:txBody>
          <a:bodyPr/>
          <a:lstStyle/>
          <a:p>
            <a:r>
              <a:rPr lang="en-US" sz="9600" dirty="0" err="1">
                <a:cs typeface="Segoe UI Semibold"/>
              </a:rPr>
              <a:t>Mezclando</a:t>
            </a:r>
            <a:r>
              <a:rPr lang="en-US" sz="9600" dirty="0">
                <a:cs typeface="Segoe UI Semibold"/>
              </a:rPr>
              <a:t> renderers y handlers en la </a:t>
            </a:r>
            <a:r>
              <a:rPr lang="en-US" sz="9600" dirty="0" err="1">
                <a:cs typeface="Segoe UI Semibold"/>
              </a:rPr>
              <a:t>misma</a:t>
            </a:r>
            <a:r>
              <a:rPr lang="en-US" sz="9600" dirty="0">
                <a:cs typeface="Segoe UI Semibold"/>
              </a:rPr>
              <a:t> App .NET MAUI</a:t>
            </a:r>
            <a:endParaRPr lang="en-US" sz="9600" dirty="0">
              <a:cs typeface="Segoe UI"/>
            </a:endParaRPr>
          </a:p>
        </p:txBody>
      </p:sp>
      <p:pic>
        <p:nvPicPr>
          <p:cNvPr id="5" name="Graphic 5">
            <a:extLst>
              <a:ext uri="{FF2B5EF4-FFF2-40B4-BE49-F238E27FC236}">
                <a16:creationId xmlns:a16="http://schemas.microsoft.com/office/drawing/2014/main" id="{552FBB34-8968-BF49-8CEC-0DF422ADD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935645" y="5361531"/>
            <a:ext cx="7183270" cy="7209875"/>
          </a:xfrm>
          <a:prstGeom prst="rect">
            <a:avLst/>
          </a:prstGeom>
        </p:spPr>
      </p:pic>
    </p:spTree>
    <p:extLst>
      <p:ext uri="{BB962C8B-B14F-4D97-AF65-F5344CB8AC3E}">
        <p14:creationId xmlns:p14="http://schemas.microsoft.com/office/powerpoint/2010/main" val="14981167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911931" y="2794940"/>
            <a:ext cx="22611466" cy="1808187"/>
          </a:xfrm>
        </p:spPr>
        <p:txBody>
          <a:bodyPr/>
          <a:lstStyle/>
          <a:p>
            <a:r>
              <a:rPr lang="en-US" dirty="0"/>
              <a:t>.NET MAUI </a:t>
            </a:r>
            <a:r>
              <a:rPr lang="en-US" dirty="0" err="1"/>
              <a:t>utiliza</a:t>
            </a:r>
            <a:r>
              <a:rPr lang="en-US" dirty="0"/>
              <a:t> Layouts </a:t>
            </a:r>
            <a:r>
              <a:rPr lang="en-US" dirty="0" err="1"/>
              <a:t>multiplataforma</a:t>
            </a:r>
            <a:r>
              <a:rPr lang="en-US" dirty="0"/>
              <a:t>, interfaces para </a:t>
            </a:r>
            <a:r>
              <a:rPr lang="en-US" dirty="0" err="1"/>
              <a:t>definir</a:t>
            </a:r>
            <a:r>
              <a:rPr lang="en-US" dirty="0"/>
              <a:t> </a:t>
            </a:r>
            <a:r>
              <a:rPr lang="en-US" dirty="0" err="1"/>
              <a:t>controles</a:t>
            </a:r>
            <a:r>
              <a:rPr lang="en-US" dirty="0"/>
              <a:t>, </a:t>
            </a:r>
            <a:r>
              <a:rPr lang="en-US" dirty="0" err="1"/>
              <a:t>métodos</a:t>
            </a:r>
            <a:r>
              <a:rPr lang="en-US" dirty="0"/>
              <a:t> de extension con las vistas </a:t>
            </a:r>
            <a:r>
              <a:rPr lang="en-US" dirty="0" err="1"/>
              <a:t>nativas</a:t>
            </a:r>
            <a:r>
              <a:rPr lang="en-US" dirty="0"/>
              <a:t> e </a:t>
            </a:r>
            <a:r>
              <a:rPr lang="en-US" dirty="0" err="1"/>
              <a:t>implementaciones</a:t>
            </a:r>
            <a:r>
              <a:rPr lang="en-US" dirty="0"/>
              <a:t> </a:t>
            </a:r>
            <a:r>
              <a:rPr lang="en-US" dirty="0" err="1"/>
              <a:t>usando</a:t>
            </a:r>
            <a:r>
              <a:rPr lang="en-US" dirty="0"/>
              <a:t> vistas </a:t>
            </a:r>
            <a:r>
              <a:rPr lang="en-US" dirty="0" err="1"/>
              <a:t>nativas</a:t>
            </a:r>
            <a:r>
              <a:rPr lang="en-US" dirty="0"/>
              <a:t>. Se </a:t>
            </a:r>
            <a:r>
              <a:rPr lang="en-US" dirty="0" err="1"/>
              <a:t>utilizan</a:t>
            </a:r>
            <a:r>
              <a:rPr lang="en-US" dirty="0"/>
              <a:t> los </a:t>
            </a:r>
            <a:r>
              <a:rPr lang="en-US" dirty="0" err="1"/>
              <a:t>mismos</a:t>
            </a:r>
            <a:r>
              <a:rPr lang="en-US" dirty="0"/>
              <a:t> </a:t>
            </a:r>
            <a:r>
              <a:rPr lang="en-US" dirty="0" err="1"/>
              <a:t>controles</a:t>
            </a:r>
            <a:r>
              <a:rPr lang="en-US" dirty="0"/>
              <a:t> </a:t>
            </a:r>
            <a:r>
              <a:rPr lang="en-US" dirty="0" err="1"/>
              <a:t>nativos</a:t>
            </a:r>
            <a:r>
              <a:rPr lang="en-US" dirty="0"/>
              <a:t> </a:t>
            </a:r>
            <a:r>
              <a:rPr lang="en-US" dirty="0" err="1"/>
              <a:t>independientemente</a:t>
            </a:r>
            <a:r>
              <a:rPr lang="en-US" dirty="0"/>
              <a:t> de MVVM, MVU, </a:t>
            </a:r>
            <a:r>
              <a:rPr lang="en-US" dirty="0" err="1"/>
              <a:t>RxUI</a:t>
            </a:r>
            <a:r>
              <a:rPr lang="en-US" dirty="0"/>
              <a:t>, </a:t>
            </a:r>
            <a:r>
              <a:rPr lang="en-US" dirty="0" err="1"/>
              <a:t>Blazor</a:t>
            </a:r>
            <a:r>
              <a:rPr lang="en-US" dirty="0"/>
              <a:t>, etc.</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911931" y="6302892"/>
            <a:ext cx="7236291" cy="3657302"/>
          </a:xfrm>
        </p:spPr>
        <p:txBody>
          <a:bodyPr/>
          <a:lstStyle/>
          <a:p>
            <a:r>
              <a:rPr lang="en-US" sz="3530" b="0" dirty="0">
                <a:solidFill>
                  <a:schemeClr val="accent6">
                    <a:lumMod val="10000"/>
                  </a:schemeClr>
                </a:solidFill>
                <a:latin typeface="+mj-lt"/>
              </a:rPr>
              <a:t>Interfaces</a:t>
            </a:r>
            <a:endParaRPr lang="en-US" b="0" dirty="0">
              <a:solidFill>
                <a:schemeClr val="accent6">
                  <a:lumMod val="10000"/>
                </a:schemeClr>
              </a:solidFill>
              <a:latin typeface="+mj-lt"/>
            </a:endParaRPr>
          </a:p>
          <a:p>
            <a:endParaRPr lang="en-US" b="0" dirty="0">
              <a:solidFill>
                <a:schemeClr val="accent6">
                  <a:lumMod val="10000"/>
                </a:schemeClr>
              </a:solidFill>
            </a:endParaRPr>
          </a:p>
          <a:p>
            <a:r>
              <a:rPr lang="en-US" dirty="0" err="1">
                <a:solidFill>
                  <a:schemeClr val="accent6">
                    <a:lumMod val="10000"/>
                  </a:schemeClr>
                </a:solidFill>
              </a:rPr>
              <a:t>System.Maui.Views</a:t>
            </a:r>
            <a:r>
              <a:rPr lang="en-US" dirty="0">
                <a:solidFill>
                  <a:schemeClr val="accent6">
                    <a:lumMod val="10000"/>
                  </a:schemeClr>
                </a:solidFill>
              </a:rPr>
              <a:t> </a:t>
            </a:r>
            <a:r>
              <a:rPr lang="en-US" b="0" dirty="0">
                <a:solidFill>
                  <a:schemeClr val="accent6">
                    <a:lumMod val="10000"/>
                  </a:schemeClr>
                </a:solidFill>
              </a:rPr>
              <a:t>son interfaces que </a:t>
            </a:r>
            <a:r>
              <a:rPr lang="en-US" b="0" dirty="0" err="1">
                <a:solidFill>
                  <a:schemeClr val="accent6">
                    <a:lumMod val="10000"/>
                  </a:schemeClr>
                </a:solidFill>
              </a:rPr>
              <a:t>describen</a:t>
            </a:r>
            <a:r>
              <a:rPr lang="en-US" b="0" dirty="0">
                <a:solidFill>
                  <a:schemeClr val="accent6">
                    <a:lumMod val="10000"/>
                  </a:schemeClr>
                </a:solidFill>
              </a:rPr>
              <a:t> </a:t>
            </a:r>
            <a:r>
              <a:rPr lang="en-US" b="0" dirty="0" err="1">
                <a:solidFill>
                  <a:schemeClr val="accent6">
                    <a:lumMod val="10000"/>
                  </a:schemeClr>
                </a:solidFill>
              </a:rPr>
              <a:t>cada</a:t>
            </a:r>
            <a:r>
              <a:rPr lang="en-US" b="0" dirty="0">
                <a:solidFill>
                  <a:schemeClr val="accent6">
                    <a:lumMod val="10000"/>
                  </a:schemeClr>
                </a:solidFill>
              </a:rPr>
              <a:t> control.</a:t>
            </a:r>
          </a:p>
          <a:p>
            <a:r>
              <a:rPr lang="en-US" b="0" dirty="0" err="1">
                <a:solidFill>
                  <a:schemeClr val="accent6">
                    <a:lumMod val="10000"/>
                  </a:schemeClr>
                </a:solidFill>
              </a:rPr>
              <a:t>IButton</a:t>
            </a:r>
            <a:r>
              <a:rPr lang="en-US" b="0" dirty="0">
                <a:solidFill>
                  <a:schemeClr val="accent6">
                    <a:lumMod val="10000"/>
                  </a:schemeClr>
                </a:solidFill>
              </a:rPr>
              <a:t> &gt; </a:t>
            </a:r>
            <a:r>
              <a:rPr lang="en-US" b="0" dirty="0" err="1">
                <a:solidFill>
                  <a:schemeClr val="accent6">
                    <a:lumMod val="10000"/>
                  </a:schemeClr>
                </a:solidFill>
              </a:rPr>
              <a:t>IText</a:t>
            </a:r>
            <a:r>
              <a:rPr lang="en-US" b="0" dirty="0">
                <a:solidFill>
                  <a:schemeClr val="accent6">
                    <a:lumMod val="10000"/>
                  </a:schemeClr>
                </a:solidFill>
              </a:rPr>
              <a:t> &gt; </a:t>
            </a:r>
            <a:r>
              <a:rPr lang="en-US" b="0" dirty="0" err="1">
                <a:solidFill>
                  <a:schemeClr val="accent6">
                    <a:lumMod val="10000"/>
                  </a:schemeClr>
                </a:solidFill>
              </a:rPr>
              <a:t>IView</a:t>
            </a:r>
            <a:endParaRPr lang="en-US" b="0" dirty="0">
              <a:solidFill>
                <a:schemeClr val="accent6">
                  <a:lumMod val="10000"/>
                </a:schemeClr>
              </a:solidFill>
            </a:endParaRPr>
          </a:p>
          <a:p>
            <a:endParaRPr lang="en-US" dirty="0"/>
          </a:p>
        </p:txBody>
      </p:sp>
      <p:sp>
        <p:nvSpPr>
          <p:cNvPr id="5" name="Text Placeholder 4">
            <a:extLst>
              <a:ext uri="{FF2B5EF4-FFF2-40B4-BE49-F238E27FC236}">
                <a16:creationId xmlns:a16="http://schemas.microsoft.com/office/drawing/2014/main" id="{5AD56954-259A-425C-BC86-F3877C226443}"/>
              </a:ext>
            </a:extLst>
          </p:cNvPr>
          <p:cNvSpPr>
            <a:spLocks noGrp="1"/>
          </p:cNvSpPr>
          <p:nvPr>
            <p:ph type="body" sz="quarter" idx="12"/>
          </p:nvPr>
        </p:nvSpPr>
        <p:spPr>
          <a:xfrm>
            <a:off x="8625660" y="6321675"/>
            <a:ext cx="7194588" cy="7581198"/>
          </a:xfrm>
        </p:spPr>
        <p:txBody>
          <a:bodyPr/>
          <a:lstStyle/>
          <a:p>
            <a:r>
              <a:rPr lang="en-US" sz="3530" b="0" dirty="0">
                <a:solidFill>
                  <a:schemeClr val="accent6">
                    <a:lumMod val="10000"/>
                  </a:schemeClr>
                </a:solidFill>
                <a:latin typeface="+mj-lt"/>
              </a:rPr>
              <a:t>Handlers</a:t>
            </a:r>
          </a:p>
          <a:p>
            <a:r>
              <a:rPr lang="en-US" b="0" dirty="0" err="1">
                <a:solidFill>
                  <a:schemeClr val="accent6">
                    <a:lumMod val="10000"/>
                  </a:schemeClr>
                </a:solidFill>
              </a:rPr>
              <a:t>Estos</a:t>
            </a:r>
            <a:r>
              <a:rPr lang="en-US" b="0" dirty="0">
                <a:solidFill>
                  <a:schemeClr val="accent6">
                    <a:lumMod val="10000"/>
                  </a:schemeClr>
                </a:solidFill>
              </a:rPr>
              <a:t> son las </a:t>
            </a:r>
            <a:r>
              <a:rPr lang="en-US" b="0" dirty="0" err="1">
                <a:solidFill>
                  <a:schemeClr val="accent6">
                    <a:lumMod val="10000"/>
                  </a:schemeClr>
                </a:solidFill>
              </a:rPr>
              <a:t>abstracciones</a:t>
            </a:r>
            <a:r>
              <a:rPr lang="en-US" b="0" dirty="0">
                <a:solidFill>
                  <a:schemeClr val="accent6">
                    <a:lumMod val="10000"/>
                  </a:schemeClr>
                </a:solidFill>
              </a:rPr>
              <a:t> e </a:t>
            </a:r>
            <a:r>
              <a:rPr lang="en-US" b="0" dirty="0" err="1">
                <a:solidFill>
                  <a:schemeClr val="accent6">
                    <a:lumMod val="10000"/>
                  </a:schemeClr>
                </a:solidFill>
              </a:rPr>
              <a:t>implementaciones</a:t>
            </a:r>
            <a:r>
              <a:rPr lang="en-US" b="0" dirty="0">
                <a:solidFill>
                  <a:schemeClr val="accent6">
                    <a:lumMod val="10000"/>
                  </a:schemeClr>
                </a:solidFill>
              </a:rPr>
              <a:t> de </a:t>
            </a:r>
            <a:r>
              <a:rPr lang="en-US" b="0" dirty="0" err="1">
                <a:solidFill>
                  <a:schemeClr val="accent6">
                    <a:lumMod val="10000"/>
                  </a:schemeClr>
                </a:solidFill>
              </a:rPr>
              <a:t>cada</a:t>
            </a:r>
            <a:r>
              <a:rPr lang="en-US" b="0" dirty="0">
                <a:solidFill>
                  <a:schemeClr val="accent6">
                    <a:lumMod val="10000"/>
                  </a:schemeClr>
                </a:solidFill>
              </a:rPr>
              <a:t> control sin </a:t>
            </a:r>
            <a:r>
              <a:rPr lang="en-US" b="0" dirty="0" err="1">
                <a:solidFill>
                  <a:schemeClr val="accent6">
                    <a:lumMod val="10000"/>
                  </a:schemeClr>
                </a:solidFill>
              </a:rPr>
              <a:t>conocimiento</a:t>
            </a:r>
            <a:r>
              <a:rPr lang="en-US" b="0" dirty="0">
                <a:solidFill>
                  <a:schemeClr val="accent6">
                    <a:lumMod val="10000"/>
                  </a:schemeClr>
                </a:solidFill>
              </a:rPr>
              <a:t> de MVU o MVVM.</a:t>
            </a:r>
          </a:p>
          <a:p>
            <a:r>
              <a:rPr lang="en-US" dirty="0" err="1">
                <a:solidFill>
                  <a:schemeClr val="accent6">
                    <a:lumMod val="10000"/>
                  </a:schemeClr>
                </a:solidFill>
              </a:rPr>
              <a:t>System.Maui.Handlers</a:t>
            </a:r>
            <a:r>
              <a:rPr lang="en-US" b="0" dirty="0">
                <a:solidFill>
                  <a:schemeClr val="accent6">
                    <a:lumMod val="10000"/>
                  </a:schemeClr>
                </a:solidFill>
              </a:rPr>
              <a:t>:</a:t>
            </a:r>
          </a:p>
          <a:p>
            <a:pPr marL="571471" indent="-571471">
              <a:buFont typeface="Arial" panose="020B0604020202020204" pitchFamily="34" charset="0"/>
              <a:buChar char="•"/>
            </a:pPr>
            <a:r>
              <a:rPr lang="en-US" b="0" dirty="0" err="1">
                <a:solidFill>
                  <a:schemeClr val="accent6">
                    <a:lumMod val="10000"/>
                  </a:schemeClr>
                </a:solidFill>
              </a:rPr>
              <a:t>ButtonHandler.Android.cs</a:t>
            </a:r>
            <a:endParaRPr lang="en-US" b="0" dirty="0">
              <a:solidFill>
                <a:schemeClr val="accent6">
                  <a:lumMod val="10000"/>
                </a:schemeClr>
              </a:solidFill>
            </a:endParaRPr>
          </a:p>
          <a:p>
            <a:pPr marL="571471" indent="-571471">
              <a:buFont typeface="Arial" panose="020B0604020202020204" pitchFamily="34" charset="0"/>
              <a:buChar char="•"/>
            </a:pPr>
            <a:r>
              <a:rPr lang="en-US" b="0" dirty="0" err="1">
                <a:solidFill>
                  <a:schemeClr val="accent6">
                    <a:lumMod val="10000"/>
                  </a:schemeClr>
                </a:solidFill>
              </a:rPr>
              <a:t>ButtonHandler.Mac.cs</a:t>
            </a:r>
            <a:endParaRPr lang="en-US" b="0" dirty="0">
              <a:solidFill>
                <a:schemeClr val="accent6">
                  <a:lumMod val="10000"/>
                </a:schemeClr>
              </a:solidFill>
            </a:endParaRPr>
          </a:p>
          <a:p>
            <a:pPr marL="571471" indent="-571471">
              <a:buFont typeface="Arial" panose="020B0604020202020204" pitchFamily="34" charset="0"/>
              <a:buChar char="•"/>
            </a:pPr>
            <a:r>
              <a:rPr lang="en-US" b="0" dirty="0" err="1">
                <a:solidFill>
                  <a:schemeClr val="accent6">
                    <a:lumMod val="10000"/>
                  </a:schemeClr>
                </a:solidFill>
              </a:rPr>
              <a:t>ButtonHandler.Standard.cs</a:t>
            </a:r>
            <a:endParaRPr lang="en-US" b="0" dirty="0">
              <a:solidFill>
                <a:schemeClr val="accent6">
                  <a:lumMod val="10000"/>
                </a:schemeClr>
              </a:solidFill>
            </a:endParaRPr>
          </a:p>
          <a:p>
            <a:pPr marL="571471" indent="-571471">
              <a:buFont typeface="Arial" panose="020B0604020202020204" pitchFamily="34" charset="0"/>
              <a:buChar char="•"/>
            </a:pPr>
            <a:r>
              <a:rPr lang="en-US" b="0" dirty="0">
                <a:solidFill>
                  <a:schemeClr val="accent6">
                    <a:lumMod val="10000"/>
                  </a:schemeClr>
                </a:solidFill>
              </a:rPr>
              <a:t>ButtonHandler.Win32.cs</a:t>
            </a:r>
          </a:p>
          <a:p>
            <a:pPr marL="571471" indent="-571471">
              <a:buFont typeface="Arial" panose="020B0604020202020204" pitchFamily="34" charset="0"/>
              <a:buChar char="•"/>
            </a:pPr>
            <a:r>
              <a:rPr lang="en-US" b="0" dirty="0" err="1">
                <a:solidFill>
                  <a:schemeClr val="accent6">
                    <a:lumMod val="10000"/>
                  </a:schemeClr>
                </a:solidFill>
              </a:rPr>
              <a:t>ButtonHandler.cs</a:t>
            </a:r>
            <a:endParaRPr lang="en-US" b="0" dirty="0">
              <a:solidFill>
                <a:schemeClr val="accent6">
                  <a:lumMod val="10000"/>
                </a:schemeClr>
              </a:solidFill>
            </a:endParaRPr>
          </a:p>
          <a:p>
            <a:pPr marL="571471" indent="-571471">
              <a:buFont typeface="Arial" panose="020B0604020202020204" pitchFamily="34" charset="0"/>
              <a:buChar char="•"/>
            </a:pPr>
            <a:r>
              <a:rPr lang="en-US" b="0" dirty="0" err="1">
                <a:solidFill>
                  <a:schemeClr val="accent6">
                    <a:lumMod val="10000"/>
                  </a:schemeClr>
                </a:solidFill>
              </a:rPr>
              <a:t>ButtonHandler.iOS.cs</a:t>
            </a:r>
            <a:endParaRPr lang="en-US" b="0" dirty="0">
              <a:solidFill>
                <a:schemeClr val="accent6">
                  <a:lumMod val="10000"/>
                </a:schemeClr>
              </a:solidFill>
            </a:endParaRPr>
          </a:p>
          <a:p>
            <a:endParaRPr lang="en-US" dirty="0"/>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16279635" y="6302892"/>
            <a:ext cx="7243762" cy="2734034"/>
          </a:xfrm>
        </p:spPr>
        <p:txBody>
          <a:bodyPr>
            <a:normAutofit fontScale="77500" lnSpcReduction="20000"/>
          </a:bodyPr>
          <a:lstStyle/>
          <a:p>
            <a:r>
              <a:rPr lang="en-US" sz="3530" b="0" dirty="0" err="1">
                <a:solidFill>
                  <a:schemeClr val="accent6">
                    <a:lumMod val="10000"/>
                  </a:schemeClr>
                </a:solidFill>
                <a:latin typeface="+mj-lt"/>
              </a:rPr>
              <a:t>Patrones</a:t>
            </a:r>
            <a:endParaRPr lang="en-US" sz="3530" b="0" dirty="0">
              <a:solidFill>
                <a:schemeClr val="accent6">
                  <a:lumMod val="10000"/>
                </a:schemeClr>
              </a:solidFill>
              <a:latin typeface="+mj-lt"/>
            </a:endParaRPr>
          </a:p>
          <a:p>
            <a:r>
              <a:rPr lang="en-US" b="0" dirty="0" err="1">
                <a:solidFill>
                  <a:schemeClr val="accent6">
                    <a:lumMod val="10000"/>
                  </a:schemeClr>
                </a:solidFill>
              </a:rPr>
              <a:t>Estas</a:t>
            </a:r>
            <a:r>
              <a:rPr lang="en-US" b="0" dirty="0">
                <a:solidFill>
                  <a:schemeClr val="accent6">
                    <a:lumMod val="10000"/>
                  </a:schemeClr>
                </a:solidFill>
              </a:rPr>
              <a:t> </a:t>
            </a:r>
            <a:r>
              <a:rPr lang="en-US" b="0" dirty="0" err="1">
                <a:solidFill>
                  <a:schemeClr val="accent6">
                    <a:lumMod val="10000"/>
                  </a:schemeClr>
                </a:solidFill>
              </a:rPr>
              <a:t>implementaciones</a:t>
            </a:r>
            <a:r>
              <a:rPr lang="en-US" b="0" dirty="0">
                <a:solidFill>
                  <a:schemeClr val="accent6">
                    <a:lumMod val="10000"/>
                  </a:schemeClr>
                </a:solidFill>
              </a:rPr>
              <a:t> de </a:t>
            </a:r>
            <a:r>
              <a:rPr lang="en-US" b="0" dirty="0" err="1">
                <a:solidFill>
                  <a:schemeClr val="accent6">
                    <a:lumMod val="10000"/>
                  </a:schemeClr>
                </a:solidFill>
              </a:rPr>
              <a:t>controles</a:t>
            </a:r>
            <a:r>
              <a:rPr lang="en-US" b="0" dirty="0">
                <a:solidFill>
                  <a:schemeClr val="accent6">
                    <a:lumMod val="10000"/>
                  </a:schemeClr>
                </a:solidFill>
              </a:rPr>
              <a:t> </a:t>
            </a:r>
            <a:r>
              <a:rPr lang="en-US" b="0" dirty="0" err="1">
                <a:solidFill>
                  <a:schemeClr val="accent6">
                    <a:lumMod val="10000"/>
                  </a:schemeClr>
                </a:solidFill>
              </a:rPr>
              <a:t>añaden</a:t>
            </a:r>
            <a:r>
              <a:rPr lang="en-US" b="0" dirty="0">
                <a:solidFill>
                  <a:schemeClr val="accent6">
                    <a:lumMod val="10000"/>
                  </a:schemeClr>
                </a:solidFill>
              </a:rPr>
              <a:t> </a:t>
            </a:r>
            <a:r>
              <a:rPr lang="en-US" b="0" dirty="0" err="1">
                <a:solidFill>
                  <a:schemeClr val="accent6">
                    <a:lumMod val="10000"/>
                  </a:schemeClr>
                </a:solidFill>
              </a:rPr>
              <a:t>soporte</a:t>
            </a:r>
            <a:r>
              <a:rPr lang="en-US" b="0" dirty="0">
                <a:solidFill>
                  <a:schemeClr val="accent6">
                    <a:lumMod val="10000"/>
                  </a:schemeClr>
                </a:solidFill>
              </a:rPr>
              <a:t> a los </a:t>
            </a:r>
            <a:r>
              <a:rPr lang="en-US" b="0" dirty="0" err="1">
                <a:solidFill>
                  <a:schemeClr val="accent6">
                    <a:lumMod val="10000"/>
                  </a:schemeClr>
                </a:solidFill>
              </a:rPr>
              <a:t>patrones</a:t>
            </a:r>
            <a:r>
              <a:rPr lang="en-US" b="0" dirty="0">
                <a:solidFill>
                  <a:schemeClr val="accent6">
                    <a:lumMod val="10000"/>
                  </a:schemeClr>
                </a:solidFill>
              </a:rPr>
              <a:t> de </a:t>
            </a:r>
            <a:r>
              <a:rPr lang="en-US" b="0" dirty="0" err="1">
                <a:solidFill>
                  <a:schemeClr val="accent6">
                    <a:lumMod val="10000"/>
                  </a:schemeClr>
                </a:solidFill>
              </a:rPr>
              <a:t>diseño</a:t>
            </a:r>
            <a:r>
              <a:rPr lang="en-US" b="0" dirty="0">
                <a:solidFill>
                  <a:schemeClr val="accent6">
                    <a:lumMod val="10000"/>
                  </a:schemeClr>
                </a:solidFill>
              </a:rPr>
              <a:t> </a:t>
            </a:r>
            <a:r>
              <a:rPr lang="en-US" b="0" dirty="0" err="1">
                <a:solidFill>
                  <a:schemeClr val="accent6">
                    <a:lumMod val="10000"/>
                  </a:schemeClr>
                </a:solidFill>
              </a:rPr>
              <a:t>soportados</a:t>
            </a:r>
            <a:r>
              <a:rPr lang="en-US" b="0" dirty="0">
                <a:solidFill>
                  <a:schemeClr val="accent6">
                    <a:lumMod val="10000"/>
                  </a:schemeClr>
                </a:solidFill>
              </a:rPr>
              <a:t>.</a:t>
            </a:r>
          </a:p>
          <a:p>
            <a:r>
              <a:rPr lang="en-US" dirty="0" err="1">
                <a:solidFill>
                  <a:schemeClr val="accent6">
                    <a:lumMod val="10000"/>
                  </a:schemeClr>
                </a:solidFill>
              </a:rPr>
              <a:t>System.Maui.Bindables</a:t>
            </a:r>
            <a:r>
              <a:rPr lang="en-US" dirty="0">
                <a:solidFill>
                  <a:schemeClr val="accent6">
                    <a:lumMod val="10000"/>
                  </a:schemeClr>
                </a:solidFill>
              </a:rPr>
              <a:t> </a:t>
            </a:r>
            <a:r>
              <a:rPr lang="en-US" b="0" dirty="0" err="1">
                <a:solidFill>
                  <a:schemeClr val="accent6">
                    <a:lumMod val="10000"/>
                  </a:schemeClr>
                </a:solidFill>
              </a:rPr>
              <a:t>contiene</a:t>
            </a:r>
            <a:r>
              <a:rPr lang="en-US" b="0" dirty="0">
                <a:solidFill>
                  <a:schemeClr val="accent6">
                    <a:lumMod val="10000"/>
                  </a:schemeClr>
                </a:solidFill>
              </a:rPr>
              <a:t> las </a:t>
            </a:r>
            <a:r>
              <a:rPr lang="en-US" b="0" dirty="0" err="1">
                <a:solidFill>
                  <a:schemeClr val="accent6">
                    <a:lumMod val="10000"/>
                  </a:schemeClr>
                </a:solidFill>
              </a:rPr>
              <a:t>capacidades</a:t>
            </a:r>
            <a:r>
              <a:rPr lang="en-US" b="0" dirty="0">
                <a:solidFill>
                  <a:schemeClr val="accent6">
                    <a:lumMod val="10000"/>
                  </a:schemeClr>
                </a:solidFill>
              </a:rPr>
              <a:t> </a:t>
            </a:r>
            <a:r>
              <a:rPr lang="en-US" b="0" dirty="0" err="1">
                <a:solidFill>
                  <a:schemeClr val="accent6">
                    <a:lumMod val="10000"/>
                  </a:schemeClr>
                </a:solidFill>
              </a:rPr>
              <a:t>relacionadas</a:t>
            </a:r>
            <a:r>
              <a:rPr lang="en-US" b="0" dirty="0">
                <a:solidFill>
                  <a:schemeClr val="accent6">
                    <a:lumMod val="10000"/>
                  </a:schemeClr>
                </a:solidFill>
              </a:rPr>
              <a:t> con MVVM, y </a:t>
            </a:r>
            <a:r>
              <a:rPr lang="en-US" b="0" dirty="0" err="1">
                <a:solidFill>
                  <a:schemeClr val="accent6">
                    <a:lumMod val="10000"/>
                  </a:schemeClr>
                </a:solidFill>
              </a:rPr>
              <a:t>controles</a:t>
            </a:r>
            <a:r>
              <a:rPr lang="en-US" b="0" dirty="0">
                <a:solidFill>
                  <a:schemeClr val="accent6">
                    <a:lumMod val="10000"/>
                  </a:schemeClr>
                </a:solidFill>
              </a:rPr>
              <a:t> con </a:t>
            </a:r>
            <a:r>
              <a:rPr lang="en-US" b="0" dirty="0" err="1">
                <a:solidFill>
                  <a:schemeClr val="accent6">
                    <a:lumMod val="10000"/>
                  </a:schemeClr>
                </a:solidFill>
              </a:rPr>
              <a:t>soporte</a:t>
            </a:r>
            <a:r>
              <a:rPr lang="en-US" b="0" dirty="0">
                <a:solidFill>
                  <a:schemeClr val="accent6">
                    <a:lumMod val="10000"/>
                  </a:schemeClr>
                </a:solidFill>
              </a:rPr>
              <a:t> a databinding.</a:t>
            </a:r>
          </a:p>
        </p:txBody>
      </p:sp>
    </p:spTree>
    <p:extLst>
      <p:ext uri="{BB962C8B-B14F-4D97-AF65-F5344CB8AC3E}">
        <p14:creationId xmlns:p14="http://schemas.microsoft.com/office/powerpoint/2010/main" val="9458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5AD7-8D58-4960-A38A-CD21A9F6EEEA}"/>
              </a:ext>
            </a:extLst>
          </p:cNvPr>
          <p:cNvSpPr>
            <a:spLocks noGrp="1"/>
          </p:cNvSpPr>
          <p:nvPr>
            <p:ph type="title"/>
          </p:nvPr>
        </p:nvSpPr>
        <p:spPr>
          <a:xfrm>
            <a:off x="1149655" y="877081"/>
            <a:ext cx="15017002" cy="1107924"/>
          </a:xfrm>
        </p:spPr>
        <p:txBody>
          <a:bodyPr>
            <a:noAutofit/>
          </a:bodyPr>
          <a:lstStyle/>
          <a:p>
            <a:r>
              <a:rPr lang="en-US" sz="6400" dirty="0">
                <a:latin typeface="Segoe UI Semibold" panose="020B0702040204020203" pitchFamily="34" charset="0"/>
                <a:cs typeface="Segoe UI Semibold" panose="020B0702040204020203" pitchFamily="34" charset="0"/>
              </a:rPr>
              <a:t>El </a:t>
            </a:r>
            <a:r>
              <a:rPr lang="en-US" sz="6400" dirty="0" err="1">
                <a:latin typeface="Segoe UI Semibold" panose="020B0702040204020203" pitchFamily="34" charset="0"/>
                <a:cs typeface="Segoe UI Semibold" panose="020B0702040204020203" pitchFamily="34" charset="0"/>
              </a:rPr>
              <a:t>trabajo</a:t>
            </a:r>
            <a:r>
              <a:rPr lang="en-US" sz="6400" dirty="0">
                <a:latin typeface="Segoe UI Semibold" panose="020B0702040204020203" pitchFamily="34" charset="0"/>
                <a:cs typeface="Segoe UI Semibold" panose="020B0702040204020203" pitchFamily="34" charset="0"/>
              </a:rPr>
              <a:t> con .NET MAUI Handlers</a:t>
            </a:r>
          </a:p>
        </p:txBody>
      </p:sp>
      <p:sp>
        <p:nvSpPr>
          <p:cNvPr id="3" name="Text Placeholder 2">
            <a:extLst>
              <a:ext uri="{FF2B5EF4-FFF2-40B4-BE49-F238E27FC236}">
                <a16:creationId xmlns:a16="http://schemas.microsoft.com/office/drawing/2014/main" id="{F9D0555F-8EA3-41C3-87B2-E355B5D03F8B}"/>
              </a:ext>
            </a:extLst>
          </p:cNvPr>
          <p:cNvSpPr>
            <a:spLocks noGrp="1"/>
          </p:cNvSpPr>
          <p:nvPr>
            <p:ph sz="quarter" idx="11"/>
          </p:nvPr>
        </p:nvSpPr>
        <p:spPr>
          <a:xfrm>
            <a:off x="1149656" y="3452026"/>
            <a:ext cx="10617903" cy="9172299"/>
          </a:xfrm>
        </p:spPr>
        <p:txBody>
          <a:bodyPr vert="horz" lIns="182868" tIns="91434" rIns="182868" bIns="91434" rtlCol="0" anchor="t">
            <a:normAutofit/>
          </a:bodyPr>
          <a:lstStyle/>
          <a:p>
            <a:r>
              <a:rPr lang="en-US" sz="3900" b="1" dirty="0">
                <a:latin typeface="Segoe UI"/>
                <a:cs typeface="Segoe UI"/>
              </a:rPr>
              <a:t>Nueva </a:t>
            </a:r>
            <a:r>
              <a:rPr lang="en-US" sz="3900" b="1" dirty="0" err="1">
                <a:latin typeface="Segoe UI"/>
                <a:cs typeface="Segoe UI"/>
              </a:rPr>
              <a:t>arquitectura</a:t>
            </a:r>
            <a:r>
              <a:rPr lang="en-US" sz="3900" b="1" dirty="0">
                <a:latin typeface="Segoe UI"/>
                <a:cs typeface="Segoe UI"/>
              </a:rPr>
              <a:t> de Renderers</a:t>
            </a:r>
          </a:p>
          <a:p>
            <a:pPr lvl="1"/>
            <a:r>
              <a:rPr lang="en-US" sz="3922" dirty="0">
                <a:latin typeface="Segoe UI" panose="020B0502040204020203" pitchFamily="34" charset="0"/>
                <a:cs typeface="Segoe UI" panose="020B0502040204020203" pitchFamily="34" charset="0"/>
              </a:rPr>
              <a:t>Nueva </a:t>
            </a:r>
            <a:r>
              <a:rPr lang="en-US" sz="3922" dirty="0" err="1">
                <a:latin typeface="Segoe UI" panose="020B0502040204020203" pitchFamily="34" charset="0"/>
                <a:cs typeface="Segoe UI" panose="020B0502040204020203" pitchFamily="34" charset="0"/>
              </a:rPr>
              <a:t>metodología</a:t>
            </a:r>
            <a:endParaRPr lang="en-US" sz="3922" dirty="0">
              <a:latin typeface="Segoe UI" panose="020B0502040204020203" pitchFamily="34" charset="0"/>
              <a:cs typeface="Segoe UI" panose="020B0502040204020203" pitchFamily="34" charset="0"/>
            </a:endParaRPr>
          </a:p>
          <a:p>
            <a:pPr lvl="1"/>
            <a:r>
              <a:rPr lang="en-US" sz="3922" dirty="0">
                <a:latin typeface="Segoe UI" panose="020B0502040204020203" pitchFamily="34" charset="0"/>
                <a:cs typeface="Segoe UI" panose="020B0502040204020203" pitchFamily="34" charset="0"/>
              </a:rPr>
              <a:t>Nueva </a:t>
            </a:r>
            <a:r>
              <a:rPr lang="en-US" sz="3922" dirty="0" err="1">
                <a:latin typeface="Segoe UI" panose="020B0502040204020203" pitchFamily="34" charset="0"/>
                <a:cs typeface="Segoe UI" panose="020B0502040204020203" pitchFamily="34" charset="0"/>
              </a:rPr>
              <a:t>organización</a:t>
            </a:r>
            <a:endParaRPr lang="en-US" sz="3922" dirty="0">
              <a:latin typeface="Segoe UI" panose="020B0502040204020203" pitchFamily="34" charset="0"/>
              <a:cs typeface="Segoe UI" panose="020B0502040204020203" pitchFamily="34" charset="0"/>
            </a:endParaRPr>
          </a:p>
          <a:p>
            <a:r>
              <a:rPr lang="en-US" sz="3922" dirty="0">
                <a:latin typeface="Segoe UI" panose="020B0502040204020203" pitchFamily="34" charset="0"/>
                <a:cs typeface="Segoe UI" panose="020B0502040204020203" pitchFamily="34" charset="0"/>
              </a:rPr>
              <a:t>Nueva </a:t>
            </a:r>
            <a:r>
              <a:rPr lang="en-US" sz="3922" dirty="0" err="1">
                <a:latin typeface="Segoe UI" panose="020B0502040204020203" pitchFamily="34" charset="0"/>
                <a:cs typeface="Segoe UI" panose="020B0502040204020203" pitchFamily="34" charset="0"/>
              </a:rPr>
              <a:t>arquitectura</a:t>
            </a:r>
            <a:r>
              <a:rPr lang="en-US" sz="3922" dirty="0">
                <a:latin typeface="Segoe UI" panose="020B0502040204020203" pitchFamily="34" charset="0"/>
                <a:cs typeface="Segoe UI" panose="020B0502040204020203" pitchFamily="34" charset="0"/>
              </a:rPr>
              <a:t> de Layouts</a:t>
            </a:r>
          </a:p>
          <a:p>
            <a:r>
              <a:rPr lang="en-US" sz="3922" dirty="0" err="1">
                <a:latin typeface="Segoe UI" panose="020B0502040204020203" pitchFamily="34" charset="0"/>
                <a:cs typeface="Segoe UI" panose="020B0502040204020203" pitchFamily="34" charset="0"/>
              </a:rPr>
              <a:t>Eliminar</a:t>
            </a:r>
            <a:r>
              <a:rPr lang="en-US" sz="3922" dirty="0">
                <a:latin typeface="Segoe UI" panose="020B0502040204020203" pitchFamily="34" charset="0"/>
                <a:cs typeface="Segoe UI" panose="020B0502040204020203" pitchFamily="34" charset="0"/>
              </a:rPr>
              <a:t> </a:t>
            </a:r>
            <a:r>
              <a:rPr lang="en-US" sz="3922" dirty="0" err="1">
                <a:latin typeface="Segoe UI" panose="020B0502040204020203" pitchFamily="34" charset="0"/>
                <a:cs typeface="Segoe UI" panose="020B0502040204020203" pitchFamily="34" charset="0"/>
              </a:rPr>
              <a:t>obsoletos</a:t>
            </a:r>
            <a:endParaRPr lang="en-US" sz="3922" dirty="0">
              <a:latin typeface="Segoe UI" panose="020B0502040204020203" pitchFamily="34" charset="0"/>
              <a:cs typeface="Segoe UI" panose="020B0502040204020203" pitchFamily="34" charset="0"/>
            </a:endParaRPr>
          </a:p>
          <a:p>
            <a:r>
              <a:rPr lang="en-US" sz="3922" dirty="0" err="1">
                <a:latin typeface="Segoe UI" panose="020B0502040204020203" pitchFamily="34" charset="0"/>
                <a:cs typeface="Segoe UI" panose="020B0502040204020203" pitchFamily="34" charset="0"/>
              </a:rPr>
              <a:t>Eliminar</a:t>
            </a:r>
            <a:r>
              <a:rPr lang="en-US" sz="3922" dirty="0">
                <a:latin typeface="Segoe UI" panose="020B0502040204020203" pitchFamily="34" charset="0"/>
                <a:cs typeface="Segoe UI" panose="020B0502040204020203" pitchFamily="34" charset="0"/>
              </a:rPr>
              <a:t> “slow” renderers</a:t>
            </a:r>
          </a:p>
          <a:p>
            <a:r>
              <a:rPr lang="en-US" sz="3900" dirty="0" err="1">
                <a:latin typeface="Segoe UI"/>
                <a:cs typeface="Segoe UI"/>
              </a:rPr>
              <a:t>Eliminar</a:t>
            </a:r>
            <a:r>
              <a:rPr lang="en-US" sz="3900" dirty="0">
                <a:latin typeface="Segoe UI"/>
                <a:cs typeface="Segoe UI"/>
              </a:rPr>
              <a:t> pre-</a:t>
            </a:r>
            <a:r>
              <a:rPr lang="en-US" sz="3900" dirty="0" err="1">
                <a:latin typeface="Segoe UI"/>
                <a:cs typeface="Segoe UI"/>
              </a:rPr>
              <a:t>AppCompat</a:t>
            </a:r>
            <a:endParaRPr lang="en-US" sz="3900" dirty="0">
              <a:latin typeface="Segoe UI"/>
              <a:cs typeface="Segoe UI"/>
            </a:endParaRPr>
          </a:p>
          <a:p>
            <a:r>
              <a:rPr lang="en-US" sz="3900" b="1" dirty="0" err="1">
                <a:latin typeface="Segoe UI"/>
                <a:cs typeface="Segoe UI"/>
              </a:rPr>
              <a:t>Unificar</a:t>
            </a:r>
            <a:r>
              <a:rPr lang="en-US" sz="3900" b="1" dirty="0">
                <a:latin typeface="Segoe UI"/>
                <a:cs typeface="Segoe UI"/>
              </a:rPr>
              <a:t> APIs entre </a:t>
            </a:r>
            <a:r>
              <a:rPr lang="en-US" sz="3900" b="1" dirty="0" err="1">
                <a:latin typeface="Segoe UI"/>
                <a:cs typeface="Segoe UI"/>
              </a:rPr>
              <a:t>Xamarin.Forms</a:t>
            </a:r>
            <a:r>
              <a:rPr lang="en-US" sz="3900" b="1" dirty="0">
                <a:latin typeface="Segoe UI"/>
                <a:cs typeface="Segoe UI"/>
              </a:rPr>
              <a:t> y </a:t>
            </a:r>
            <a:r>
              <a:rPr lang="en-US" sz="3900" b="1" dirty="0" err="1">
                <a:latin typeface="Segoe UI"/>
                <a:cs typeface="Segoe UI"/>
              </a:rPr>
              <a:t>Xamarin.Essentials</a:t>
            </a:r>
            <a:endParaRPr lang="en-US" sz="3900" b="1" dirty="0">
              <a:latin typeface="Segoe UI"/>
              <a:cs typeface="Segoe UI"/>
            </a:endParaRPr>
          </a:p>
          <a:p>
            <a:r>
              <a:rPr lang="en-US" sz="3900" dirty="0">
                <a:latin typeface="Segoe UI"/>
                <a:cs typeface="Segoe UI"/>
              </a:rPr>
              <a:t>Usar </a:t>
            </a:r>
            <a:r>
              <a:rPr lang="en-US" sz="3900" dirty="0" err="1">
                <a:latin typeface="Segoe UI"/>
                <a:cs typeface="Segoe UI"/>
              </a:rPr>
              <a:t>Microsoft.Extensions.DependencyInjection</a:t>
            </a:r>
            <a:endParaRPr lang="en-US" sz="3900" dirty="0">
              <a:latin typeface="Segoe UI"/>
              <a:cs typeface="Segoe UI"/>
            </a:endParaRPr>
          </a:p>
          <a:p>
            <a:endParaRPr lang="en-US" sz="3922" dirty="0">
              <a:latin typeface="Segoe UI" panose="020B0502040204020203" pitchFamily="34" charset="0"/>
              <a:cs typeface="Segoe UI" panose="020B0502040204020203" pitchFamily="34" charset="0"/>
            </a:endParaRPr>
          </a:p>
          <a:p>
            <a:endParaRPr lang="en-US" sz="3922" dirty="0">
              <a:latin typeface="Segoe UI" panose="020B0502040204020203" pitchFamily="34" charset="0"/>
              <a:cs typeface="Segoe UI" panose="020B0502040204020203" pitchFamily="34" charset="0"/>
            </a:endParaRPr>
          </a:p>
          <a:p>
            <a:endParaRPr lang="en-US" sz="3922" dirty="0">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323C8499-57F6-4867-AC19-9D861F4D7971}"/>
              </a:ext>
            </a:extLst>
          </p:cNvPr>
          <p:cNvSpPr>
            <a:spLocks noGrp="1"/>
          </p:cNvSpPr>
          <p:nvPr>
            <p:ph sz="quarter" idx="12"/>
          </p:nvPr>
        </p:nvSpPr>
        <p:spPr>
          <a:xfrm>
            <a:off x="12378903" y="3520718"/>
            <a:ext cx="10912719" cy="4948212"/>
          </a:xfrm>
        </p:spPr>
        <p:txBody>
          <a:bodyPr anchor="t"/>
          <a:lstStyle/>
          <a:p>
            <a:pPr marL="456885" indent="-456885"/>
            <a:r>
              <a:rPr lang="en-US" sz="3922" dirty="0">
                <a:latin typeface="Segoe UI" panose="020B0502040204020203" pitchFamily="34" charset="0"/>
                <a:cs typeface="Segoe UI" panose="020B0502040204020203" pitchFamily="34" charset="0"/>
              </a:rPr>
              <a:t>Cross-Platform Lifecycle</a:t>
            </a:r>
            <a:endParaRPr lang="en-US" dirty="0">
              <a:latin typeface="Segoe UI" panose="020B0502040204020203" pitchFamily="34" charset="0"/>
              <a:cs typeface="Segoe UI" panose="020B0502040204020203" pitchFamily="34" charset="0"/>
            </a:endParaRPr>
          </a:p>
          <a:p>
            <a:pPr marL="456885" indent="-456885"/>
            <a:r>
              <a:rPr lang="en-US" sz="3922" dirty="0" err="1">
                <a:latin typeface="Segoe UI" panose="020B0502040204020203" pitchFamily="34" charset="0"/>
                <a:cs typeface="Segoe UI" panose="020B0502040204020203" pitchFamily="34" charset="0"/>
              </a:rPr>
              <a:t>Corregir</a:t>
            </a:r>
            <a:r>
              <a:rPr lang="en-US" sz="3922" dirty="0">
                <a:latin typeface="Segoe UI" panose="020B0502040204020203" pitchFamily="34" charset="0"/>
                <a:cs typeface="Segoe UI" panose="020B0502040204020203" pitchFamily="34" charset="0"/>
              </a:rPr>
              <a:t> “</a:t>
            </a:r>
            <a:r>
              <a:rPr lang="en-US" sz="3922" dirty="0" err="1">
                <a:latin typeface="Segoe UI" panose="020B0502040204020203" pitchFamily="34" charset="0"/>
                <a:cs typeface="Segoe UI" panose="020B0502040204020203" pitchFamily="34" charset="0"/>
              </a:rPr>
              <a:t>AndExpand</a:t>
            </a:r>
            <a:r>
              <a:rPr lang="en-US" sz="3922" dirty="0">
                <a:latin typeface="Segoe UI" panose="020B0502040204020203" pitchFamily="34" charset="0"/>
                <a:cs typeface="Segoe UI" panose="020B0502040204020203" pitchFamily="34" charset="0"/>
              </a:rPr>
              <a:t>”</a:t>
            </a:r>
          </a:p>
          <a:p>
            <a:pPr marL="456885" indent="-456885"/>
            <a:r>
              <a:rPr lang="en-US" sz="3922" dirty="0" err="1">
                <a:latin typeface="Segoe UI" panose="020B0502040204020203" pitchFamily="34" charset="0"/>
                <a:cs typeface="Segoe UI" panose="020B0502040204020203" pitchFamily="34" charset="0"/>
              </a:rPr>
              <a:t>Corregir</a:t>
            </a:r>
            <a:r>
              <a:rPr lang="en-US" sz="3922" dirty="0">
                <a:latin typeface="Segoe UI" panose="020B0502040204020203" pitchFamily="34" charset="0"/>
                <a:cs typeface="Segoe UI" panose="020B0502040204020203" pitchFamily="34" charset="0"/>
              </a:rPr>
              <a:t> “</a:t>
            </a:r>
            <a:r>
              <a:rPr lang="en-US" sz="3922" dirty="0" err="1">
                <a:latin typeface="Segoe UI" panose="020B0502040204020203" pitchFamily="34" charset="0"/>
                <a:cs typeface="Segoe UI" panose="020B0502040204020203" pitchFamily="34" charset="0"/>
              </a:rPr>
              <a:t>MinHeightRequest</a:t>
            </a:r>
            <a:r>
              <a:rPr lang="en-US" sz="3922" dirty="0">
                <a:latin typeface="Segoe UI" panose="020B0502040204020203" pitchFamily="34" charset="0"/>
                <a:cs typeface="Segoe UI" panose="020B0502040204020203" pitchFamily="34" charset="0"/>
              </a:rPr>
              <a:t>” &amp; </a:t>
            </a:r>
            <a:r>
              <a:rPr lang="en-US" sz="3922" dirty="0" err="1">
                <a:latin typeface="Segoe UI" panose="020B0502040204020203" pitchFamily="34" charset="0"/>
                <a:cs typeface="Segoe UI" panose="020B0502040204020203" pitchFamily="34" charset="0"/>
              </a:rPr>
              <a:t>similares</a:t>
            </a:r>
            <a:endParaRPr lang="en-US" sz="3922" dirty="0">
              <a:latin typeface="Segoe UI" panose="020B0502040204020203" pitchFamily="34" charset="0"/>
              <a:cs typeface="Segoe UI" panose="020B0502040204020203" pitchFamily="34" charset="0"/>
            </a:endParaRPr>
          </a:p>
          <a:p>
            <a:pPr marL="456885" indent="-456885"/>
            <a:r>
              <a:rPr lang="en-US" sz="3922" dirty="0">
                <a:latin typeface="Segoe UI" panose="020B0502040204020203" pitchFamily="34" charset="0"/>
                <a:cs typeface="Segoe UI" panose="020B0502040204020203" pitchFamily="34" charset="0"/>
              </a:rPr>
              <a:t>Usar </a:t>
            </a:r>
            <a:r>
              <a:rPr lang="en-US" sz="3922" dirty="0" err="1">
                <a:latin typeface="Segoe UI" panose="020B0502040204020203" pitchFamily="34" charset="0"/>
                <a:cs typeface="Segoe UI" panose="020B0502040204020203" pitchFamily="34" charset="0"/>
              </a:rPr>
              <a:t>GlideX</a:t>
            </a:r>
            <a:endParaRPr lang="en-US" sz="3922" dirty="0">
              <a:latin typeface="Segoe UI" panose="020B0502040204020203" pitchFamily="34" charset="0"/>
              <a:cs typeface="Segoe UI" panose="020B0502040204020203" pitchFamily="34" charset="0"/>
            </a:endParaRPr>
          </a:p>
          <a:p>
            <a:pPr marL="456885" indent="-456885"/>
            <a:endParaRPr lang="en-US" sz="3922" dirty="0">
              <a:latin typeface="Segoe UI" panose="020B0502040204020203" pitchFamily="34" charset="0"/>
              <a:cs typeface="Segoe UI" panose="020B0502040204020203" pitchFamily="34" charset="0"/>
            </a:endParaRPr>
          </a:p>
        </p:txBody>
      </p:sp>
      <p:sp>
        <p:nvSpPr>
          <p:cNvPr id="6" name="Text Placeholder 3">
            <a:extLst>
              <a:ext uri="{FF2B5EF4-FFF2-40B4-BE49-F238E27FC236}">
                <a16:creationId xmlns:a16="http://schemas.microsoft.com/office/drawing/2014/main" id="{BB38F1F8-76CE-41C0-8B3F-984B04998084}"/>
              </a:ext>
            </a:extLst>
          </p:cNvPr>
          <p:cNvSpPr txBox="1">
            <a:spLocks/>
          </p:cNvSpPr>
          <p:nvPr/>
        </p:nvSpPr>
        <p:spPr>
          <a:xfrm>
            <a:off x="12191207" y="8961014"/>
            <a:ext cx="10912719" cy="3033349"/>
          </a:xfrm>
          <a:prstGeom prst="rect">
            <a:avLst/>
          </a:prstGeom>
        </p:spPr>
        <p:txBody>
          <a:bodyPr lIns="182868" tIns="91434" rIns="182868" bIns="91434" anchor="t"/>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5907" indent="-455907"/>
            <a:r>
              <a:rPr lang="en-US" sz="3900" b="1" dirty="0">
                <a:latin typeface="Segoe UI"/>
                <a:cs typeface="Segoe UI"/>
              </a:rPr>
              <a:t>Migration Tool con try-convert</a:t>
            </a:r>
          </a:p>
          <a:p>
            <a:pPr marL="913084" lvl="1" indent="-455907"/>
            <a:r>
              <a:rPr lang="en-US" sz="2200" b="1" dirty="0">
                <a:latin typeface="Segoe UI"/>
                <a:cs typeface="Segoe UI"/>
              </a:rPr>
              <a:t>Xamarin Native -&gt; .NET 6</a:t>
            </a:r>
          </a:p>
          <a:p>
            <a:pPr marL="913084" lvl="1" indent="-455907"/>
            <a:r>
              <a:rPr lang="en-US" sz="2200" b="1" dirty="0" err="1">
                <a:latin typeface="Segoe UI"/>
                <a:cs typeface="Segoe UI"/>
              </a:rPr>
              <a:t>Xamarin.Forms</a:t>
            </a:r>
            <a:r>
              <a:rPr lang="en-US" sz="2200" b="1" dirty="0">
                <a:latin typeface="Segoe UI"/>
                <a:cs typeface="Segoe UI"/>
              </a:rPr>
              <a:t> -&gt; </a:t>
            </a:r>
            <a:r>
              <a:rPr lang="en-US" sz="2200" b="1" dirty="0">
                <a:solidFill>
                  <a:srgbClr val="7030A0"/>
                </a:solidFill>
                <a:latin typeface="Segoe UI"/>
                <a:cs typeface="Segoe UI"/>
              </a:rPr>
              <a:t>.NET MAUI</a:t>
            </a:r>
          </a:p>
        </p:txBody>
      </p:sp>
    </p:spTree>
    <p:extLst>
      <p:ext uri="{BB962C8B-B14F-4D97-AF65-F5344CB8AC3E}">
        <p14:creationId xmlns:p14="http://schemas.microsoft.com/office/powerpoint/2010/main" val="369995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10"/>
          </p:nvPr>
        </p:nvSpPr>
        <p:spPr>
          <a:xfrm>
            <a:off x="915191" y="8788506"/>
            <a:ext cx="22608422" cy="1883469"/>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defRPr/>
            </a:pPr>
            <a:r>
              <a:rPr lang="en-US" dirty="0"/>
              <a:t>.NET 5.0 se ha </a:t>
            </a:r>
            <a:r>
              <a:rPr lang="en-US" dirty="0" err="1"/>
              <a:t>lanzado</a:t>
            </a:r>
            <a:r>
              <a:rPr lang="en-US" dirty="0"/>
              <a:t> en </a:t>
            </a:r>
            <a:r>
              <a:rPr lang="en-US" dirty="0" err="1"/>
              <a:t>Noviembre</a:t>
            </a:r>
            <a:r>
              <a:rPr lang="en-US" dirty="0"/>
              <a:t> 2020</a:t>
            </a:r>
          </a:p>
          <a:p>
            <a:pPr>
              <a:defRPr/>
            </a:pPr>
            <a:r>
              <a:rPr lang="en-US" dirty="0" err="1"/>
              <a:t>Xamarin.Forms</a:t>
            </a:r>
            <a:r>
              <a:rPr lang="en-US" dirty="0"/>
              <a:t> 5.0 en </a:t>
            </a:r>
            <a:r>
              <a:rPr lang="en-US" dirty="0" err="1"/>
              <a:t>Diciembre</a:t>
            </a:r>
            <a:r>
              <a:rPr lang="en-US" dirty="0"/>
              <a:t> 2020</a:t>
            </a:r>
          </a:p>
          <a:p>
            <a:pPr>
              <a:defRPr/>
            </a:pPr>
            <a:r>
              <a:rPr lang="en-US" dirty="0"/>
              <a:t>.NET 6.0 MAUI + </a:t>
            </a:r>
            <a:r>
              <a:rPr lang="en-US" dirty="0" err="1"/>
              <a:t>soporte</a:t>
            </a:r>
            <a:r>
              <a:rPr lang="en-US" dirty="0"/>
              <a:t> a </a:t>
            </a:r>
            <a:r>
              <a:rPr lang="en-US" dirty="0" err="1"/>
              <a:t>móvil</a:t>
            </a:r>
            <a:r>
              <a:rPr lang="en-US" dirty="0"/>
              <a:t> previews con .NET 6 Preview 1</a:t>
            </a:r>
            <a:endParaRPr lang="en-US" sz="5600" dirty="0"/>
          </a:p>
        </p:txBody>
      </p:sp>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1176449" y="915632"/>
            <a:ext cx="22035605" cy="965463"/>
          </a:xfrm>
        </p:spPr>
        <p:txBody>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sz="6274" dirty="0"/>
              <a:t>El roadmap de .NET</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979722" y="3805219"/>
            <a:ext cx="22791488" cy="184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3978427" y="3337050"/>
            <a:ext cx="16425561" cy="4426326"/>
            <a:chOff x="1561433" y="1654963"/>
            <a:chExt cx="8214480" cy="2213621"/>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561433" y="2764388"/>
              <a:ext cx="1478812" cy="1095488"/>
            </a:xfrm>
            <a:prstGeom prst="rect">
              <a:avLst/>
            </a:prstGeom>
            <a:noFill/>
          </p:spPr>
          <p:txBody>
            <a:bodyPr wrap="square" lIns="358249" tIns="286601" rIns="179174" bIns="286601"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7459">
                <a:lnSpc>
                  <a:spcPct val="90000"/>
                </a:lnSpc>
                <a:spcAft>
                  <a:spcPts val="1148"/>
                </a:spcAft>
                <a:defRPr/>
              </a:pPr>
              <a:r>
                <a:rPr lang="en-US" sz="3200" b="1" dirty="0" err="1">
                  <a:solidFill>
                    <a:schemeClr val="accent6">
                      <a:lumMod val="25000"/>
                    </a:schemeClr>
                  </a:solidFill>
                  <a:latin typeface="Segoe UI" panose="020B0502040204020203" pitchFamily="34" charset="0"/>
                  <a:cs typeface="Segoe UI" panose="020B0502040204020203" pitchFamily="34" charset="0"/>
                </a:rPr>
                <a:t>Dic</a:t>
              </a:r>
              <a:r>
                <a:rPr lang="en-US" sz="3200" b="1" dirty="0">
                  <a:solidFill>
                    <a:schemeClr val="accent6">
                      <a:lumMod val="25000"/>
                    </a:schemeClr>
                  </a:solidFill>
                  <a:latin typeface="Segoe UI" panose="020B0502040204020203" pitchFamily="34" charset="0"/>
                  <a:cs typeface="Segoe UI" panose="020B0502040204020203" pitchFamily="34" charset="0"/>
                </a:rPr>
                <a:t> 2019</a:t>
              </a:r>
            </a:p>
            <a:p>
              <a:pPr algn="ctr" defTabSz="1827459">
                <a:lnSpc>
                  <a:spcPct val="90000"/>
                </a:lnSpc>
                <a:spcAft>
                  <a:spcPts val="1148"/>
                </a:spcAft>
                <a:defRPr/>
              </a:pPr>
              <a:r>
                <a:rPr lang="en-US" sz="3200" dirty="0">
                  <a:solidFill>
                    <a:schemeClr val="accent6">
                      <a:lumMod val="25000"/>
                    </a:schemeClr>
                  </a:solidFill>
                  <a:latin typeface="Segoe UI" panose="020B0502040204020203" pitchFamily="34" charset="0"/>
                  <a:cs typeface="Segoe UI" panose="020B0502040204020203" pitchFamily="34" charset="0"/>
                </a:rPr>
                <a:t>.NET Core 3.1</a:t>
              </a:r>
            </a:p>
            <a:p>
              <a:pPr algn="ctr" defTabSz="1827459">
                <a:lnSpc>
                  <a:spcPct val="90000"/>
                </a:lnSpc>
                <a:spcAft>
                  <a:spcPts val="1148"/>
                </a:spcAft>
                <a:defRPr/>
              </a:pPr>
              <a:r>
                <a:rPr lang="en-US" sz="3200" b="1" dirty="0">
                  <a:solidFill>
                    <a:schemeClr val="accent6">
                      <a:lumMod val="25000"/>
                    </a:schemeClr>
                  </a:solidFill>
                  <a:latin typeface="Segoe UI" panose="020B0502040204020203" pitchFamily="34" charset="0"/>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300839" y="2093071"/>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095488"/>
            </a:xfrm>
            <a:prstGeom prst="rect">
              <a:avLst/>
            </a:prstGeom>
            <a:noFill/>
          </p:spPr>
          <p:txBody>
            <a:bodyPr wrap="square" lIns="358249" tIns="286601" rIns="179174" bIns="286601"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7459">
                <a:lnSpc>
                  <a:spcPct val="90000"/>
                </a:lnSpc>
                <a:spcAft>
                  <a:spcPts val="1148"/>
                </a:spcAft>
                <a:defRPr/>
              </a:pPr>
              <a:r>
                <a:rPr lang="en-US" sz="3200" b="1">
                  <a:solidFill>
                    <a:schemeClr val="accent6">
                      <a:lumMod val="25000"/>
                    </a:schemeClr>
                  </a:solidFill>
                  <a:latin typeface="Segoe UI" panose="020B0502040204020203" pitchFamily="34" charset="0"/>
                  <a:cs typeface="Segoe UI" panose="020B0502040204020203" pitchFamily="34" charset="0"/>
                </a:rPr>
                <a:t>Nov 2020</a:t>
              </a:r>
            </a:p>
            <a:p>
              <a:pPr algn="ctr" defTabSz="1827459">
                <a:lnSpc>
                  <a:spcPct val="90000"/>
                </a:lnSpc>
                <a:spcAft>
                  <a:spcPts val="1148"/>
                </a:spcAft>
                <a:defRPr/>
              </a:pPr>
              <a:r>
                <a:rPr lang="en-US" sz="3200">
                  <a:solidFill>
                    <a:schemeClr val="accent6">
                      <a:lumMod val="25000"/>
                    </a:schemeClr>
                  </a:solidFill>
                  <a:latin typeface="Segoe UI" panose="020B0502040204020203" pitchFamily="34" charset="0"/>
                  <a:cs typeface="Segoe UI" panose="020B0502040204020203" pitchFamily="34" charset="0"/>
                </a:rPr>
                <a:t>.NET 5.0</a:t>
              </a:r>
            </a:p>
            <a:p>
              <a:pPr algn="ctr" defTabSz="1827459">
                <a:lnSpc>
                  <a:spcPct val="90000"/>
                </a:lnSpc>
                <a:spcAft>
                  <a:spcPts val="1148"/>
                </a:spcAft>
                <a:defRPr/>
              </a:pPr>
              <a:endParaRPr lang="en-US" sz="3200">
                <a:solidFill>
                  <a:schemeClr val="accent6">
                    <a:lumMod val="25000"/>
                  </a:schemeClr>
                </a:solidFill>
                <a:latin typeface="Segoe UI" panose="020B0502040204020203" pitchFamily="34" charset="0"/>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095488"/>
            </a:xfrm>
            <a:prstGeom prst="rect">
              <a:avLst/>
            </a:prstGeom>
            <a:noFill/>
          </p:spPr>
          <p:txBody>
            <a:bodyPr wrap="square" lIns="358249" tIns="286601" rIns="179174" bIns="286601"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7459">
                <a:lnSpc>
                  <a:spcPct val="90000"/>
                </a:lnSpc>
                <a:spcAft>
                  <a:spcPts val="1148"/>
                </a:spcAft>
                <a:defRPr/>
              </a:pPr>
              <a:r>
                <a:rPr lang="en-US" sz="3200" b="1">
                  <a:solidFill>
                    <a:schemeClr val="accent6">
                      <a:lumMod val="25000"/>
                    </a:schemeClr>
                  </a:solidFill>
                  <a:latin typeface="Segoe UI" panose="020B0502040204020203" pitchFamily="34" charset="0"/>
                  <a:cs typeface="Segoe UI" panose="020B0502040204020203" pitchFamily="34" charset="0"/>
                </a:rPr>
                <a:t>Nov 2021</a:t>
              </a:r>
            </a:p>
            <a:p>
              <a:pPr algn="ctr" defTabSz="1827459">
                <a:lnSpc>
                  <a:spcPct val="90000"/>
                </a:lnSpc>
                <a:spcAft>
                  <a:spcPts val="1148"/>
                </a:spcAft>
                <a:defRPr/>
              </a:pPr>
              <a:r>
                <a:rPr lang="en-US" sz="3200">
                  <a:solidFill>
                    <a:schemeClr val="accent6">
                      <a:lumMod val="25000"/>
                    </a:schemeClr>
                  </a:solidFill>
                  <a:latin typeface="Segoe UI" panose="020B0502040204020203" pitchFamily="34" charset="0"/>
                  <a:cs typeface="Segoe UI" panose="020B0502040204020203" pitchFamily="34" charset="0"/>
                </a:rPr>
                <a:t>.NET 6.0</a:t>
              </a:r>
            </a:p>
            <a:p>
              <a:pPr algn="ctr" defTabSz="1827459">
                <a:lnSpc>
                  <a:spcPct val="90000"/>
                </a:lnSpc>
                <a:spcAft>
                  <a:spcPts val="1148"/>
                </a:spcAft>
                <a:defRPr/>
              </a:pPr>
              <a:r>
                <a:rPr lang="en-US" sz="3200" b="1">
                  <a:solidFill>
                    <a:schemeClr val="accent6">
                      <a:lumMod val="25000"/>
                    </a:schemeClr>
                  </a:solidFill>
                  <a:latin typeface="Segoe UI" panose="020B0502040204020203" pitchFamily="34" charset="0"/>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095488"/>
            </a:xfrm>
            <a:prstGeom prst="rect">
              <a:avLst/>
            </a:prstGeom>
            <a:noFill/>
          </p:spPr>
          <p:txBody>
            <a:bodyPr wrap="square" lIns="358249" tIns="286601" rIns="179174" bIns="286601"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7459">
                <a:lnSpc>
                  <a:spcPct val="90000"/>
                </a:lnSpc>
                <a:spcAft>
                  <a:spcPts val="1148"/>
                </a:spcAft>
                <a:defRPr/>
              </a:pPr>
              <a:r>
                <a:rPr lang="en-US" sz="3200" b="1">
                  <a:solidFill>
                    <a:schemeClr val="accent6">
                      <a:lumMod val="25000"/>
                    </a:schemeClr>
                  </a:solidFill>
                  <a:latin typeface="Segoe UI" panose="020B0502040204020203" pitchFamily="34" charset="0"/>
                  <a:cs typeface="Segoe UI" panose="020B0502040204020203" pitchFamily="34" charset="0"/>
                </a:rPr>
                <a:t>Nov 2022</a:t>
              </a:r>
            </a:p>
            <a:p>
              <a:pPr algn="ctr" defTabSz="1827459">
                <a:lnSpc>
                  <a:spcPct val="90000"/>
                </a:lnSpc>
                <a:spcAft>
                  <a:spcPts val="1148"/>
                </a:spcAft>
                <a:defRPr/>
              </a:pPr>
              <a:r>
                <a:rPr lang="en-US" sz="3200">
                  <a:solidFill>
                    <a:schemeClr val="accent6">
                      <a:lumMod val="25000"/>
                    </a:schemeClr>
                  </a:solidFill>
                  <a:latin typeface="Segoe UI" panose="020B0502040204020203" pitchFamily="34" charset="0"/>
                  <a:cs typeface="Segoe UI" panose="020B0502040204020203" pitchFamily="34" charset="0"/>
                </a:rPr>
                <a:t>.NET 7.0</a:t>
              </a:r>
            </a:p>
            <a:p>
              <a:pPr algn="ctr" defTabSz="1827459">
                <a:lnSpc>
                  <a:spcPct val="90000"/>
                </a:lnSpc>
                <a:spcAft>
                  <a:spcPts val="1148"/>
                </a:spcAft>
                <a:defRPr/>
              </a:pPr>
              <a:endParaRPr lang="en-US" sz="3200">
                <a:solidFill>
                  <a:schemeClr val="accent6">
                    <a:lumMod val="25000"/>
                  </a:schemeClr>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095488"/>
            </a:xfrm>
            <a:prstGeom prst="rect">
              <a:avLst/>
            </a:prstGeom>
            <a:noFill/>
          </p:spPr>
          <p:txBody>
            <a:bodyPr wrap="square" lIns="358249" tIns="286601" rIns="179174" bIns="286601" rtlCol="0" anchor="t">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7459">
                <a:lnSpc>
                  <a:spcPct val="90000"/>
                </a:lnSpc>
                <a:spcAft>
                  <a:spcPts val="1148"/>
                </a:spcAft>
                <a:defRPr/>
              </a:pPr>
              <a:r>
                <a:rPr lang="en-US" sz="3200" b="1" dirty="0">
                  <a:solidFill>
                    <a:schemeClr val="accent6">
                      <a:lumMod val="25000"/>
                    </a:schemeClr>
                  </a:solidFill>
                  <a:latin typeface="Segoe UI" panose="020B0502040204020203" pitchFamily="34" charset="0"/>
                  <a:cs typeface="Segoe UI" panose="020B0502040204020203" pitchFamily="34" charset="0"/>
                </a:rPr>
                <a:t>Nov 2023</a:t>
              </a:r>
            </a:p>
            <a:p>
              <a:pPr algn="ctr" defTabSz="1827459">
                <a:lnSpc>
                  <a:spcPct val="90000"/>
                </a:lnSpc>
                <a:spcAft>
                  <a:spcPts val="1148"/>
                </a:spcAft>
                <a:defRPr/>
              </a:pPr>
              <a:r>
                <a:rPr lang="en-US" sz="3200" dirty="0">
                  <a:solidFill>
                    <a:schemeClr val="accent6">
                      <a:lumMod val="25000"/>
                    </a:schemeClr>
                  </a:solidFill>
                  <a:latin typeface="Segoe UI" panose="020B0502040204020203" pitchFamily="34" charset="0"/>
                  <a:cs typeface="Segoe UI" panose="020B0502040204020203" pitchFamily="34" charset="0"/>
                </a:rPr>
                <a:t>.NET 8.0</a:t>
              </a:r>
            </a:p>
            <a:p>
              <a:pPr algn="ctr" defTabSz="1827459">
                <a:lnSpc>
                  <a:spcPct val="90000"/>
                </a:lnSpc>
                <a:spcAft>
                  <a:spcPts val="1148"/>
                </a:spcAft>
                <a:defRPr/>
              </a:pPr>
              <a:r>
                <a:rPr lang="en-US" sz="3200" b="1" dirty="0">
                  <a:solidFill>
                    <a:schemeClr val="accent6">
                      <a:lumMod val="25000"/>
                    </a:schemeClr>
                  </a:solidFill>
                  <a:latin typeface="Segoe UI" panose="020B0502040204020203" pitchFamily="34" charset="0"/>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05AB023-449C-44A3-86AF-1E15D082B2EA}"/>
              </a:ext>
            </a:extLst>
          </p:cNvPr>
          <p:cNvGrpSpPr/>
          <p:nvPr/>
        </p:nvGrpSpPr>
        <p:grpSpPr>
          <a:xfrm>
            <a:off x="11275642" y="1732471"/>
            <a:ext cx="1796303" cy="1895511"/>
            <a:chOff x="4469763" y="1578167"/>
            <a:chExt cx="2168764" cy="2317429"/>
          </a:xfrm>
          <a:effectLst>
            <a:outerShdw blurRad="76200" dir="18900000" sy="23000" kx="-1200000" algn="bl" rotWithShape="0">
              <a:prstClr val="black">
                <a:alpha val="20000"/>
              </a:prstClr>
            </a:outerShdw>
          </a:effectLst>
        </p:grpSpPr>
        <p:pic>
          <p:nvPicPr>
            <p:cNvPr id="24" name="Graphic 23">
              <a:extLst>
                <a:ext uri="{FF2B5EF4-FFF2-40B4-BE49-F238E27FC236}">
                  <a16:creationId xmlns:a16="http://schemas.microsoft.com/office/drawing/2014/main" id="{06892267-7B4A-4AFE-9A74-00D398987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9763" y="1578167"/>
              <a:ext cx="2168764" cy="2317429"/>
            </a:xfrm>
            <a:prstGeom prst="rect">
              <a:avLst/>
            </a:prstGeom>
          </p:spPr>
        </p:pic>
        <p:pic>
          <p:nvPicPr>
            <p:cNvPr id="25" name="Picture 24" descr="A close up of a logo&#10;&#10;Description automatically generated">
              <a:extLst>
                <a:ext uri="{FF2B5EF4-FFF2-40B4-BE49-F238E27FC236}">
                  <a16:creationId xmlns:a16="http://schemas.microsoft.com/office/drawing/2014/main" id="{FF59D2EB-C72A-4FE4-9959-5A3909771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801" y="2919605"/>
              <a:ext cx="274320" cy="274320"/>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3A7EBD6F-8372-4E60-A5F3-F7EE5FBFB9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708" y="2903608"/>
              <a:ext cx="274320" cy="274320"/>
            </a:xfrm>
            <a:prstGeom prst="rect">
              <a:avLst/>
            </a:prstGeom>
          </p:spPr>
        </p:pic>
        <p:pic>
          <p:nvPicPr>
            <p:cNvPr id="27" name="Picture 26" descr="A picture containing flower&#10;&#10;Description automatically generated">
              <a:extLst>
                <a:ext uri="{FF2B5EF4-FFF2-40B4-BE49-F238E27FC236}">
                  <a16:creationId xmlns:a16="http://schemas.microsoft.com/office/drawing/2014/main" id="{4C26610B-4FD8-41D9-9612-725F673A79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8335" y="2857196"/>
              <a:ext cx="272194" cy="274320"/>
            </a:xfrm>
            <a:prstGeom prst="rect">
              <a:avLst/>
            </a:prstGeom>
          </p:spPr>
        </p:pic>
        <p:pic>
          <p:nvPicPr>
            <p:cNvPr id="29" name="Picture 28" descr="A picture containing flower&#10;&#10;Description automatically generated">
              <a:extLst>
                <a:ext uri="{FF2B5EF4-FFF2-40B4-BE49-F238E27FC236}">
                  <a16:creationId xmlns:a16="http://schemas.microsoft.com/office/drawing/2014/main" id="{8FDCCEED-F989-4952-B10C-2FB887D21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894" y="2903608"/>
              <a:ext cx="274320" cy="274320"/>
            </a:xfrm>
            <a:prstGeom prst="rect">
              <a:avLst/>
            </a:prstGeom>
          </p:spPr>
        </p:pic>
        <p:pic>
          <p:nvPicPr>
            <p:cNvPr id="32" name="Picture 31" descr="A picture containing flower&#10;&#10;Description automatically generated">
              <a:extLst>
                <a:ext uri="{FF2B5EF4-FFF2-40B4-BE49-F238E27FC236}">
                  <a16:creationId xmlns:a16="http://schemas.microsoft.com/office/drawing/2014/main" id="{3F5871E2-66A6-4315-808C-041286892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1715" y="2854021"/>
              <a:ext cx="272194" cy="274320"/>
            </a:xfrm>
            <a:prstGeom prst="rect">
              <a:avLst/>
            </a:prstGeom>
          </p:spPr>
        </p:pic>
        <p:pic>
          <p:nvPicPr>
            <p:cNvPr id="33" name="Picture 32">
              <a:extLst>
                <a:ext uri="{FF2B5EF4-FFF2-40B4-BE49-F238E27FC236}">
                  <a16:creationId xmlns:a16="http://schemas.microsoft.com/office/drawing/2014/main" id="{83F0DFAD-5BFD-4D2E-B82A-A986AA12157A}"/>
                </a:ext>
              </a:extLst>
            </p:cNvPr>
            <p:cNvPicPr>
              <a:picLocks noChangeAspect="1"/>
            </p:cNvPicPr>
            <p:nvPr/>
          </p:nvPicPr>
          <p:blipFill>
            <a:blip r:embed="rId8"/>
            <a:stretch>
              <a:fillRect/>
            </a:stretch>
          </p:blipFill>
          <p:spPr>
            <a:xfrm>
              <a:off x="4913597" y="2656686"/>
              <a:ext cx="216751" cy="332352"/>
            </a:xfrm>
            <a:prstGeom prst="rect">
              <a:avLst/>
            </a:prstGeom>
          </p:spPr>
        </p:pic>
        <p:pic>
          <p:nvPicPr>
            <p:cNvPr id="34" name="Picture 33">
              <a:extLst>
                <a:ext uri="{FF2B5EF4-FFF2-40B4-BE49-F238E27FC236}">
                  <a16:creationId xmlns:a16="http://schemas.microsoft.com/office/drawing/2014/main" id="{9CB4551C-3D05-42D9-B5AC-BB7AD8C65EDF}"/>
                </a:ext>
              </a:extLst>
            </p:cNvPr>
            <p:cNvPicPr>
              <a:picLocks noChangeAspect="1"/>
            </p:cNvPicPr>
            <p:nvPr/>
          </p:nvPicPr>
          <p:blipFill>
            <a:blip r:embed="rId9"/>
            <a:stretch>
              <a:fillRect/>
            </a:stretch>
          </p:blipFill>
          <p:spPr>
            <a:xfrm>
              <a:off x="4976836" y="2760817"/>
              <a:ext cx="246284" cy="317576"/>
            </a:xfrm>
            <a:prstGeom prst="rect">
              <a:avLst/>
            </a:prstGeom>
          </p:spPr>
        </p:pic>
        <p:pic>
          <p:nvPicPr>
            <p:cNvPr id="35" name="Picture 34" descr="A close up of a logo&#10;&#10;Description automatically generated">
              <a:extLst>
                <a:ext uri="{FF2B5EF4-FFF2-40B4-BE49-F238E27FC236}">
                  <a16:creationId xmlns:a16="http://schemas.microsoft.com/office/drawing/2014/main" id="{852DEFE7-8354-4692-96BD-AF90953D7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071" y="2793614"/>
              <a:ext cx="228399" cy="228399"/>
            </a:xfrm>
            <a:prstGeom prst="rect">
              <a:avLst/>
            </a:prstGeom>
          </p:spPr>
        </p:pic>
        <p:pic>
          <p:nvPicPr>
            <p:cNvPr id="36" name="Picture 35">
              <a:extLst>
                <a:ext uri="{FF2B5EF4-FFF2-40B4-BE49-F238E27FC236}">
                  <a16:creationId xmlns:a16="http://schemas.microsoft.com/office/drawing/2014/main" id="{8B690AF1-BD6C-4B4F-9321-0B8EE0CD8BCA}"/>
                </a:ext>
              </a:extLst>
            </p:cNvPr>
            <p:cNvPicPr>
              <a:picLocks noChangeAspect="1"/>
            </p:cNvPicPr>
            <p:nvPr/>
          </p:nvPicPr>
          <p:blipFill>
            <a:blip r:embed="rId10"/>
            <a:stretch>
              <a:fillRect/>
            </a:stretch>
          </p:blipFill>
          <p:spPr>
            <a:xfrm>
              <a:off x="4882504" y="2513337"/>
              <a:ext cx="125425" cy="303661"/>
            </a:xfrm>
            <a:prstGeom prst="rect">
              <a:avLst/>
            </a:prstGeom>
          </p:spPr>
        </p:pic>
        <p:pic>
          <p:nvPicPr>
            <p:cNvPr id="39" name="Picture 38">
              <a:extLst>
                <a:ext uri="{FF2B5EF4-FFF2-40B4-BE49-F238E27FC236}">
                  <a16:creationId xmlns:a16="http://schemas.microsoft.com/office/drawing/2014/main" id="{E9939833-0C64-4636-AAE9-E6B996EBCC0F}"/>
                </a:ext>
              </a:extLst>
            </p:cNvPr>
            <p:cNvPicPr>
              <a:picLocks noChangeAspect="1"/>
            </p:cNvPicPr>
            <p:nvPr/>
          </p:nvPicPr>
          <p:blipFill>
            <a:blip r:embed="rId11"/>
            <a:stretch>
              <a:fillRect/>
            </a:stretch>
          </p:blipFill>
          <p:spPr>
            <a:xfrm>
              <a:off x="6037937" y="2524077"/>
              <a:ext cx="163398" cy="301657"/>
            </a:xfrm>
            <a:prstGeom prst="rect">
              <a:avLst/>
            </a:prstGeom>
          </p:spPr>
        </p:pic>
        <p:pic>
          <p:nvPicPr>
            <p:cNvPr id="40" name="Picture 39">
              <a:extLst>
                <a:ext uri="{FF2B5EF4-FFF2-40B4-BE49-F238E27FC236}">
                  <a16:creationId xmlns:a16="http://schemas.microsoft.com/office/drawing/2014/main" id="{FC00DFBD-7FA0-4786-9FD4-BF48579C7933}"/>
                </a:ext>
              </a:extLst>
            </p:cNvPr>
            <p:cNvPicPr>
              <a:picLocks noChangeAspect="1"/>
            </p:cNvPicPr>
            <p:nvPr/>
          </p:nvPicPr>
          <p:blipFill>
            <a:blip r:embed="rId12"/>
            <a:stretch>
              <a:fillRect/>
            </a:stretch>
          </p:blipFill>
          <p:spPr>
            <a:xfrm>
              <a:off x="5899570" y="2687286"/>
              <a:ext cx="201182" cy="301773"/>
            </a:xfrm>
            <a:prstGeom prst="rect">
              <a:avLst/>
            </a:prstGeom>
          </p:spPr>
        </p:pic>
        <p:pic>
          <p:nvPicPr>
            <p:cNvPr id="43" name="Picture 42">
              <a:extLst>
                <a:ext uri="{FF2B5EF4-FFF2-40B4-BE49-F238E27FC236}">
                  <a16:creationId xmlns:a16="http://schemas.microsoft.com/office/drawing/2014/main" id="{4CFDC76A-86E8-4D4C-A329-FDE441E6518D}"/>
                </a:ext>
              </a:extLst>
            </p:cNvPr>
            <p:cNvPicPr>
              <a:picLocks noChangeAspect="1"/>
            </p:cNvPicPr>
            <p:nvPr/>
          </p:nvPicPr>
          <p:blipFill>
            <a:blip r:embed="rId12"/>
            <a:stretch>
              <a:fillRect/>
            </a:stretch>
          </p:blipFill>
          <p:spPr>
            <a:xfrm>
              <a:off x="6094108" y="2473909"/>
              <a:ext cx="147903" cy="221854"/>
            </a:xfrm>
            <a:prstGeom prst="rect">
              <a:avLst/>
            </a:prstGeom>
          </p:spPr>
        </p:pic>
        <p:pic>
          <p:nvPicPr>
            <p:cNvPr id="46" name="Picture 45">
              <a:extLst>
                <a:ext uri="{FF2B5EF4-FFF2-40B4-BE49-F238E27FC236}">
                  <a16:creationId xmlns:a16="http://schemas.microsoft.com/office/drawing/2014/main" id="{910E25CD-36BA-4AA9-84CE-B8D4D866D9D1}"/>
                </a:ext>
              </a:extLst>
            </p:cNvPr>
            <p:cNvPicPr>
              <a:picLocks noChangeAspect="1"/>
            </p:cNvPicPr>
            <p:nvPr/>
          </p:nvPicPr>
          <p:blipFill>
            <a:blip r:embed="rId13"/>
            <a:stretch>
              <a:fillRect/>
            </a:stretch>
          </p:blipFill>
          <p:spPr>
            <a:xfrm>
              <a:off x="5971657" y="2613938"/>
              <a:ext cx="182879" cy="274319"/>
            </a:xfrm>
            <a:prstGeom prst="rect">
              <a:avLst/>
            </a:prstGeom>
          </p:spPr>
        </p:pic>
        <p:grpSp>
          <p:nvGrpSpPr>
            <p:cNvPr id="47" name="Group 46">
              <a:extLst>
                <a:ext uri="{FF2B5EF4-FFF2-40B4-BE49-F238E27FC236}">
                  <a16:creationId xmlns:a16="http://schemas.microsoft.com/office/drawing/2014/main" id="{358A7467-DCDA-49F4-B53E-5567978C55C6}"/>
                </a:ext>
              </a:extLst>
            </p:cNvPr>
            <p:cNvGrpSpPr/>
            <p:nvPr/>
          </p:nvGrpSpPr>
          <p:grpSpPr>
            <a:xfrm>
              <a:off x="6129570" y="2441378"/>
              <a:ext cx="143505" cy="143505"/>
              <a:chOff x="9845044" y="3403986"/>
              <a:chExt cx="782941" cy="782941"/>
            </a:xfrm>
          </p:grpSpPr>
          <p:sp>
            <p:nvSpPr>
              <p:cNvPr id="48" name="Oval 47">
                <a:extLst>
                  <a:ext uri="{FF2B5EF4-FFF2-40B4-BE49-F238E27FC236}">
                    <a16:creationId xmlns:a16="http://schemas.microsoft.com/office/drawing/2014/main" id="{56271C89-A4CC-4701-AEAE-E9EF92069E8B}"/>
                  </a:ext>
                </a:extLst>
              </p:cNvPr>
              <p:cNvSpPr/>
              <p:nvPr/>
            </p:nvSpPr>
            <p:spPr>
              <a:xfrm>
                <a:off x="10129230" y="3688172"/>
                <a:ext cx="214568" cy="214568"/>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1828471"/>
                <a:endParaRPr lang="en-US" sz="3600">
                  <a:solidFill>
                    <a:srgbClr val="FFFFFF"/>
                  </a:solidFill>
                  <a:latin typeface="Segoe UI"/>
                </a:endParaRPr>
              </a:p>
            </p:txBody>
          </p:sp>
          <p:pic>
            <p:nvPicPr>
              <p:cNvPr id="49" name="Graphic 48" descr="Flower without stem">
                <a:extLst>
                  <a:ext uri="{FF2B5EF4-FFF2-40B4-BE49-F238E27FC236}">
                    <a16:creationId xmlns:a16="http://schemas.microsoft.com/office/drawing/2014/main" id="{A09672D7-2C3B-46AA-BF59-084A26A913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45044" y="3403986"/>
                <a:ext cx="782941" cy="782941"/>
              </a:xfrm>
              <a:prstGeom prst="rect">
                <a:avLst/>
              </a:prstGeom>
            </p:spPr>
          </p:pic>
        </p:grpSp>
      </p:grpSp>
    </p:spTree>
    <p:extLst>
      <p:ext uri="{BB962C8B-B14F-4D97-AF65-F5344CB8AC3E}">
        <p14:creationId xmlns:p14="http://schemas.microsoft.com/office/powerpoint/2010/main" val="23252902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604F-8DAF-9A4D-ABE5-3E9FDFE96D22}"/>
              </a:ext>
            </a:extLst>
          </p:cNvPr>
          <p:cNvSpPr>
            <a:spLocks noGrp="1"/>
          </p:cNvSpPr>
          <p:nvPr>
            <p:ph type="ctrTitle"/>
          </p:nvPr>
        </p:nvSpPr>
        <p:spPr/>
        <p:txBody>
          <a:bodyPr/>
          <a:lstStyle/>
          <a:p>
            <a:r>
              <a:rPr lang="es-ES"/>
              <a:t>Preguntas &amp; Respuestas</a:t>
            </a:r>
          </a:p>
        </p:txBody>
      </p:sp>
    </p:spTree>
    <p:extLst>
      <p:ext uri="{BB962C8B-B14F-4D97-AF65-F5344CB8AC3E}">
        <p14:creationId xmlns:p14="http://schemas.microsoft.com/office/powerpoint/2010/main" val="3984874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chemeClr val="tx1"/>
                </a:solidFill>
              </a:rPr>
              <a:t>El </a:t>
            </a:r>
            <a:r>
              <a:rPr lang="en-US" dirty="0" err="1">
                <a:solidFill>
                  <a:schemeClr val="tx1"/>
                </a:solidFill>
              </a:rPr>
              <a:t>viaje</a:t>
            </a:r>
            <a:r>
              <a:rPr lang="en-US" dirty="0">
                <a:solidFill>
                  <a:schemeClr val="tx1"/>
                </a:solidFill>
              </a:rPr>
              <a:t> </a:t>
            </a:r>
            <a:r>
              <a:rPr lang="en-US" dirty="0" err="1">
                <a:solidFill>
                  <a:schemeClr val="tx1"/>
                </a:solidFill>
              </a:rPr>
              <a:t>hacia</a:t>
            </a:r>
            <a:r>
              <a:rPr lang="en-US" dirty="0">
                <a:solidFill>
                  <a:schemeClr val="tx1"/>
                </a:solidFill>
              </a:rPr>
              <a:t> un </a:t>
            </a:r>
            <a:r>
              <a:rPr lang="en-US" dirty="0" err="1">
                <a:solidFill>
                  <a:schemeClr val="tx1"/>
                </a:solidFill>
              </a:rPr>
              <a:t>único</a:t>
            </a:r>
            <a:r>
              <a:rPr lang="en-US" dirty="0">
                <a:solidFill>
                  <a:schemeClr val="tx1"/>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38772" y="7505568"/>
            <a:ext cx="11046713" cy="5713816"/>
          </a:xfrm>
          <a:prstGeom prst="rect">
            <a:avLst/>
          </a:prstGeom>
        </p:spPr>
      </p:pic>
    </p:spTree>
    <p:extLst>
      <p:ext uri="{BB962C8B-B14F-4D97-AF65-F5344CB8AC3E}">
        <p14:creationId xmlns:p14="http://schemas.microsoft.com/office/powerpoint/2010/main" val="122418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A19141B3-D757-D44F-B781-37F4ACB2FC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94130" y="10538165"/>
            <a:ext cx="2896409" cy="2986922"/>
          </a:xfrm>
          <a:prstGeom prst="rect">
            <a:avLst/>
          </a:prstGeom>
        </p:spPr>
      </p:pic>
    </p:spTree>
    <p:extLst>
      <p:ext uri="{BB962C8B-B14F-4D97-AF65-F5344CB8AC3E}">
        <p14:creationId xmlns:p14="http://schemas.microsoft.com/office/powerpoint/2010/main" val="2866371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7772517" y="1165703"/>
            <a:ext cx="15437977" cy="1107768"/>
          </a:xfrm>
        </p:spPr>
        <p:txBody>
          <a:bodyPr/>
          <a:lstStyle/>
          <a:p>
            <a:r>
              <a:rPr lang="en-US" dirty="0">
                <a:cs typeface="Segoe UI"/>
              </a:rPr>
              <a:t>– .De .NET 5 a .NET 6</a:t>
            </a:r>
            <a:endParaRPr lang="en-US" dirty="0"/>
          </a:p>
        </p:txBody>
      </p:sp>
      <p:sp>
        <p:nvSpPr>
          <p:cNvPr id="3" name="Rectangle 2">
            <a:extLst>
              <a:ext uri="{FF2B5EF4-FFF2-40B4-BE49-F238E27FC236}">
                <a16:creationId xmlns:a16="http://schemas.microsoft.com/office/drawing/2014/main" id="{B2EBB25A-E3E8-4576-96F0-82DE397E8EC7}"/>
              </a:ext>
            </a:extLst>
          </p:cNvPr>
          <p:cNvSpPr/>
          <p:nvPr/>
        </p:nvSpPr>
        <p:spPr bwMode="auto">
          <a:xfrm>
            <a:off x="1773011" y="3620169"/>
            <a:ext cx="5999509" cy="139036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defRPr/>
            </a:pPr>
            <a:r>
              <a:rPr lang="en-US" sz="40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1773009" y="8010291"/>
            <a:ext cx="5999509" cy="13903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defRPr/>
            </a:pPr>
            <a:r>
              <a:rPr lang="en-US" sz="400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1773009" y="5815230"/>
            <a:ext cx="5999509" cy="13903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defRPr/>
            </a:pPr>
            <a:r>
              <a:rPr lang="en-US" sz="40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1773007" y="5815230"/>
            <a:ext cx="5999509" cy="139036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defRPr/>
            </a:pPr>
            <a:r>
              <a:rPr lang="en-US" sz="40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8705778" y="3648679"/>
            <a:ext cx="15236846" cy="6247864"/>
          </a:xfrm>
          <a:prstGeom prst="rect">
            <a:avLst/>
          </a:prstGeom>
          <a:noFill/>
        </p:spPr>
        <p:txBody>
          <a:bodyPr wrap="square">
            <a:spAutoFit/>
          </a:bodyPr>
          <a:lstStyle/>
          <a:p>
            <a:pPr defTabSz="1828293">
              <a:defRPr/>
            </a:pPr>
            <a:r>
              <a:rPr lang="en-US" sz="4000" dirty="0">
                <a:latin typeface="Segoe UI"/>
              </a:rPr>
              <a:t>Un SDK, un BCL, </a:t>
            </a:r>
            <a:r>
              <a:rPr lang="en-US" sz="4000" dirty="0" err="1">
                <a:latin typeface="Segoe UI"/>
              </a:rPr>
              <a:t>herramientas</a:t>
            </a:r>
            <a:r>
              <a:rPr lang="en-US" sz="4000" dirty="0">
                <a:latin typeface="Segoe UI"/>
              </a:rPr>
              <a:t> </a:t>
            </a:r>
            <a:r>
              <a:rPr lang="en-US" sz="4000" dirty="0" err="1">
                <a:latin typeface="Segoe UI"/>
              </a:rPr>
              <a:t>unificadas</a:t>
            </a:r>
            <a:endParaRPr lang="en-US" sz="4000" dirty="0">
              <a:latin typeface="Segoe UI"/>
            </a:endParaRPr>
          </a:p>
          <a:p>
            <a:pPr defTabSz="1828293">
              <a:defRPr/>
            </a:pPr>
            <a:endParaRPr lang="en-US" sz="4000" dirty="0">
              <a:latin typeface="Segoe UI"/>
            </a:endParaRPr>
          </a:p>
          <a:p>
            <a:pPr defTabSz="1828293">
              <a:defRPr/>
            </a:pPr>
            <a:r>
              <a:rPr lang="en-US" sz="4000" dirty="0">
                <a:latin typeface="Segoe UI"/>
              </a:rPr>
              <a:t>Mobile &amp; Desktop Cross-platform UI </a:t>
            </a:r>
            <a:r>
              <a:rPr lang="en-US" sz="4000" dirty="0" err="1">
                <a:latin typeface="Segoe UI"/>
              </a:rPr>
              <a:t>nativa</a:t>
            </a:r>
            <a:r>
              <a:rPr lang="en-US" sz="4000" dirty="0">
                <a:latin typeface="Segoe UI"/>
              </a:rPr>
              <a:t> </a:t>
            </a:r>
          </a:p>
          <a:p>
            <a:pPr defTabSz="1828293">
              <a:defRPr/>
            </a:pPr>
            <a:endParaRPr lang="en-US" sz="4000" dirty="0">
              <a:latin typeface="Segoe UI"/>
            </a:endParaRPr>
          </a:p>
          <a:p>
            <a:pPr defTabSz="1828293">
              <a:defRPr/>
            </a:pPr>
            <a:r>
              <a:rPr lang="en-US" sz="4000" dirty="0">
                <a:latin typeface="Segoe UI"/>
              </a:rPr>
              <a:t>UI web Cross-platform </a:t>
            </a:r>
          </a:p>
          <a:p>
            <a:pPr defTabSz="1828293">
              <a:defRPr/>
            </a:pPr>
            <a:endParaRPr lang="en-US" sz="4000" dirty="0">
              <a:latin typeface="Segoe UI"/>
            </a:endParaRPr>
          </a:p>
          <a:p>
            <a:pPr defTabSz="1828293">
              <a:defRPr/>
            </a:pPr>
            <a:r>
              <a:rPr lang="en-US" sz="4000" dirty="0" err="1">
                <a:latin typeface="Segoe UI"/>
              </a:rPr>
              <a:t>Investigaciones</a:t>
            </a:r>
            <a:r>
              <a:rPr lang="en-US" sz="4000" dirty="0">
                <a:latin typeface="Segoe UI"/>
              </a:rPr>
              <a:t> en la </a:t>
            </a:r>
            <a:r>
              <a:rPr lang="en-US" sz="4000" dirty="0" err="1">
                <a:latin typeface="Segoe UI"/>
              </a:rPr>
              <a:t>nube</a:t>
            </a:r>
            <a:endParaRPr lang="en-US" sz="4000" dirty="0">
              <a:latin typeface="Segoe UI"/>
            </a:endParaRPr>
          </a:p>
          <a:p>
            <a:pPr defTabSz="1828293">
              <a:defRPr/>
            </a:pPr>
            <a:endParaRPr lang="en-US" sz="4000" dirty="0">
              <a:latin typeface="Segoe UI"/>
            </a:endParaRPr>
          </a:p>
          <a:p>
            <a:pPr defTabSz="1828293">
              <a:defRPr/>
            </a:pPr>
            <a:r>
              <a:rPr lang="en-US" sz="4000" dirty="0" err="1">
                <a:latin typeface="Segoe UI"/>
              </a:rPr>
              <a:t>Continuar</a:t>
            </a:r>
            <a:r>
              <a:rPr lang="en-US" sz="4000" dirty="0">
                <a:latin typeface="Segoe UI"/>
              </a:rPr>
              <a:t> </a:t>
            </a:r>
            <a:r>
              <a:rPr lang="en-US" sz="4000" dirty="0" err="1">
                <a:latin typeface="Segoe UI"/>
              </a:rPr>
              <a:t>mejorando</a:t>
            </a:r>
            <a:r>
              <a:rPr lang="en-US" sz="4000" dirty="0">
                <a:latin typeface="Segoe UI"/>
              </a:rPr>
              <a:t> la </a:t>
            </a:r>
            <a:r>
              <a:rPr lang="en-US" sz="4000" dirty="0" err="1">
                <a:latin typeface="Segoe UI"/>
              </a:rPr>
              <a:t>velocidad</a:t>
            </a:r>
            <a:r>
              <a:rPr lang="en-US" sz="4000" dirty="0">
                <a:latin typeface="Segoe UI"/>
              </a:rPr>
              <a:t>, </a:t>
            </a:r>
            <a:r>
              <a:rPr lang="en-US" sz="4000" dirty="0" err="1">
                <a:latin typeface="Segoe UI"/>
              </a:rPr>
              <a:t>tamaño</a:t>
            </a:r>
            <a:r>
              <a:rPr lang="en-US" sz="4000" dirty="0">
                <a:latin typeface="Segoe UI"/>
              </a:rPr>
              <a:t>, </a:t>
            </a:r>
            <a:r>
              <a:rPr lang="en-US" sz="4000" dirty="0" err="1">
                <a:latin typeface="Segoe UI"/>
              </a:rPr>
              <a:t>diagnóstico</a:t>
            </a:r>
            <a:r>
              <a:rPr lang="en-US" sz="4000" dirty="0">
                <a:latin typeface="Segoe UI"/>
              </a:rPr>
              <a:t> en </a:t>
            </a:r>
            <a:r>
              <a:rPr lang="en-US" sz="4000" dirty="0" err="1">
                <a:latin typeface="Segoe UI"/>
              </a:rPr>
              <a:t>servicios</a:t>
            </a:r>
            <a:r>
              <a:rPr lang="en-US" sz="4000" dirty="0">
                <a:latin typeface="Segoe UI"/>
              </a:rPr>
              <a:t> Azure</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911363" y="1174740"/>
            <a:ext cx="6861153"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865033">
              <a:defRPr/>
            </a:pPr>
            <a:r>
              <a:rPr lang="en-US" sz="6000" dirty="0">
                <a:latin typeface="Segoe UI Semibold"/>
                <a:cs typeface="Segoe UI"/>
              </a:rPr>
              <a:t>La vision de un .NET</a:t>
            </a:r>
            <a:endParaRPr lang="en-US" sz="6000" dirty="0">
              <a:latin typeface="Segoe UI Semibold"/>
            </a:endParaRPr>
          </a:p>
        </p:txBody>
      </p:sp>
    </p:spTree>
    <p:extLst>
      <p:ext uri="{BB962C8B-B14F-4D97-AF65-F5344CB8AC3E}">
        <p14:creationId xmlns:p14="http://schemas.microsoft.com/office/powerpoint/2010/main" val="98188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10457341" y="3855512"/>
            <a:ext cx="12261230" cy="6247864"/>
          </a:xfrm>
          <a:prstGeom prst="rect">
            <a:avLst/>
          </a:prstGeom>
          <a:noFill/>
        </p:spPr>
        <p:txBody>
          <a:bodyPr wrap="square">
            <a:spAutoFit/>
          </a:bodyPr>
          <a:lstStyle/>
          <a:p>
            <a:r>
              <a:rPr lang="en-US" sz="4000" dirty="0"/>
              <a:t>UI </a:t>
            </a:r>
            <a:r>
              <a:rPr lang="en-US" sz="4000" dirty="0" err="1"/>
              <a:t>nativa</a:t>
            </a:r>
            <a:r>
              <a:rPr lang="en-US" sz="4000" dirty="0"/>
              <a:t> </a:t>
            </a:r>
            <a:r>
              <a:rPr lang="en-US" sz="4000" dirty="0" err="1"/>
              <a:t>multiplataforma</a:t>
            </a:r>
            <a:endParaRPr lang="en-US" sz="4000" dirty="0"/>
          </a:p>
          <a:p>
            <a:endParaRPr lang="en-US" sz="4000" dirty="0"/>
          </a:p>
          <a:p>
            <a:r>
              <a:rPr lang="en-US" sz="4000" dirty="0"/>
              <a:t>Proyecto </a:t>
            </a:r>
            <a:r>
              <a:rPr lang="en-US" sz="4000" dirty="0" err="1"/>
              <a:t>único</a:t>
            </a:r>
            <a:r>
              <a:rPr lang="en-US" sz="4000" dirty="0"/>
              <a:t>, base de </a:t>
            </a:r>
            <a:r>
              <a:rPr lang="en-US" sz="4000" dirty="0" err="1"/>
              <a:t>código</a:t>
            </a:r>
            <a:r>
              <a:rPr lang="en-US" sz="4000" dirty="0"/>
              <a:t> </a:t>
            </a:r>
            <a:r>
              <a:rPr lang="en-US" sz="4000" dirty="0" err="1"/>
              <a:t>única</a:t>
            </a:r>
            <a:endParaRPr lang="en-US" sz="4000" dirty="0"/>
          </a:p>
          <a:p>
            <a:endParaRPr lang="en-US" sz="4000" dirty="0"/>
          </a:p>
          <a:p>
            <a:r>
              <a:rPr lang="en-US" sz="4000" dirty="0" err="1"/>
              <a:t>Implementar</a:t>
            </a:r>
            <a:r>
              <a:rPr lang="en-US" sz="4000" dirty="0"/>
              <a:t> en </a:t>
            </a:r>
            <a:r>
              <a:rPr lang="en-US" sz="4000" dirty="0" err="1"/>
              <a:t>múltiples</a:t>
            </a:r>
            <a:r>
              <a:rPr lang="en-US" sz="4000" dirty="0"/>
              <a:t> </a:t>
            </a:r>
            <a:r>
              <a:rPr lang="en-US" sz="4000" dirty="0" err="1"/>
              <a:t>dispositivos</a:t>
            </a:r>
            <a:r>
              <a:rPr lang="en-US" sz="4000" dirty="0"/>
              <a:t>, </a:t>
            </a:r>
            <a:r>
              <a:rPr lang="en-US" sz="4000" dirty="0" err="1"/>
              <a:t>móviles</a:t>
            </a:r>
            <a:r>
              <a:rPr lang="en-US" sz="4000" dirty="0"/>
              <a:t> y de </a:t>
            </a:r>
            <a:r>
              <a:rPr lang="en-US" sz="4000" dirty="0" err="1"/>
              <a:t>escritorio</a:t>
            </a:r>
            <a:endParaRPr lang="en-US" sz="4000" dirty="0"/>
          </a:p>
          <a:p>
            <a:endParaRPr lang="en-US" sz="4000" dirty="0"/>
          </a:p>
          <a:p>
            <a:r>
              <a:rPr lang="en-US" sz="4000" dirty="0" err="1"/>
              <a:t>Evolución</a:t>
            </a:r>
            <a:r>
              <a:rPr lang="en-US" sz="4000" dirty="0"/>
              <a:t> de </a:t>
            </a:r>
            <a:r>
              <a:rPr lang="en-US" sz="4000" dirty="0" err="1"/>
              <a:t>Xamarin.Forms</a:t>
            </a:r>
            <a:endParaRPr lang="en-US" sz="4000" dirty="0"/>
          </a:p>
          <a:p>
            <a:endParaRPr lang="en-US" sz="4000" dirty="0"/>
          </a:p>
          <a:p>
            <a:r>
              <a:rPr lang="en-US" sz="4000" dirty="0" err="1"/>
              <a:t>Dirigido</a:t>
            </a:r>
            <a:r>
              <a:rPr lang="en-US" sz="4000" dirty="0"/>
              <a:t> a .NET 6, disponible a finales del </a:t>
            </a:r>
            <a:r>
              <a:rPr lang="en-US" sz="4000" dirty="0" err="1"/>
              <a:t>próximo</a:t>
            </a:r>
            <a:r>
              <a:rPr lang="en-US" sz="4000" dirty="0"/>
              <a:t> </a:t>
            </a:r>
            <a:r>
              <a:rPr lang="en-US" sz="4000" dirty="0" err="1"/>
              <a:t>año</a:t>
            </a:r>
            <a:endParaRPr lang="en-US" sz="4000" dirty="0"/>
          </a:p>
        </p:txBody>
      </p:sp>
      <p:sp>
        <p:nvSpPr>
          <p:cNvPr id="13" name="TextBox 12">
            <a:extLst>
              <a:ext uri="{FF2B5EF4-FFF2-40B4-BE49-F238E27FC236}">
                <a16:creationId xmlns:a16="http://schemas.microsoft.com/office/drawing/2014/main" id="{DF9CE111-90D6-418A-8618-5D5DA326FEC0}"/>
              </a:ext>
            </a:extLst>
          </p:cNvPr>
          <p:cNvSpPr txBox="1"/>
          <p:nvPr/>
        </p:nvSpPr>
        <p:spPr>
          <a:xfrm>
            <a:off x="4296617" y="11173120"/>
            <a:ext cx="15789182" cy="707886"/>
          </a:xfrm>
          <a:prstGeom prst="rect">
            <a:avLst/>
          </a:prstGeom>
          <a:noFill/>
        </p:spPr>
        <p:txBody>
          <a:bodyPr wrap="square">
            <a:spAutoFit/>
          </a:bodyPr>
          <a:lstStyle/>
          <a:p>
            <a:pPr algn="ctr"/>
            <a:r>
              <a:rPr lang="en-US" sz="4000" b="1" dirty="0" err="1"/>
              <a:t>Crear</a:t>
            </a:r>
            <a:r>
              <a:rPr lang="en-US" sz="4000" b="1" dirty="0"/>
              <a:t> interfaces de </a:t>
            </a:r>
            <a:r>
              <a:rPr lang="en-US" sz="4000" b="1" dirty="0" err="1"/>
              <a:t>usuario</a:t>
            </a:r>
            <a:r>
              <a:rPr lang="en-US" sz="4000" b="1" dirty="0"/>
              <a:t> </a:t>
            </a:r>
            <a:r>
              <a:rPr lang="en-US" sz="4000" b="1" dirty="0" err="1"/>
              <a:t>atractivas</a:t>
            </a:r>
            <a:r>
              <a:rPr lang="en-US" sz="4000" b="1" dirty="0"/>
              <a:t> para </a:t>
            </a:r>
            <a:r>
              <a:rPr lang="en-US" sz="4000" b="1" dirty="0" err="1"/>
              <a:t>cualquier</a:t>
            </a:r>
            <a:r>
              <a:rPr lang="en-US" sz="4000" b="1" dirty="0"/>
              <a:t> </a:t>
            </a:r>
            <a:r>
              <a:rPr lang="en-US" sz="4000" b="1" dirty="0" err="1"/>
              <a:t>dispositivo</a:t>
            </a:r>
            <a:endParaRPr lang="en-US" sz="4000" b="1" dirty="0"/>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La </a:t>
            </a:r>
            <a:r>
              <a:rPr lang="en-US" dirty="0" err="1"/>
              <a:t>evolución</a:t>
            </a:r>
            <a:r>
              <a:rPr lang="en-US" dirty="0"/>
              <a:t> de </a:t>
            </a:r>
            <a:r>
              <a:rPr lang="en-US" dirty="0" err="1"/>
              <a:t>Xamarin.Forms</a:t>
            </a:r>
            <a:endParaRPr lang="en-US" dirty="0"/>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9191452" y="3855512"/>
            <a:ext cx="5999511" cy="5316080"/>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pPr>
              <a:r>
                <a:rPr lang="en-US" sz="400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spcBef>
                  <a:spcPct val="0"/>
                </a:spcBef>
                <a:spcAft>
                  <a:spcPct val="0"/>
                </a:spcAft>
              </a:pPr>
              <a:r>
                <a:rPr lang="en-US" sz="40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kern="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87862" rIns="0" bIns="87862" numCol="1" rtlCol="0" anchor="ctr" anchorCtr="0" compatLnSpc="1">
                <a:prstTxWarp prst="textNoShape">
                  <a:avLst/>
                </a:prstTxWarp>
              </a:bodyPr>
              <a:lstStyle/>
              <a:p>
                <a:pPr algn="ctr" defTabSz="1756456" fontAlgn="base">
                  <a:spcBef>
                    <a:spcPct val="0"/>
                  </a:spcBef>
                  <a:spcAft>
                    <a:spcPct val="0"/>
                  </a:spcAft>
                  <a:defRPr/>
                </a:pPr>
                <a:endParaRPr lang="en-US" sz="3766" kern="0">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87862" rIns="0" bIns="87862" numCol="1" rtlCol="0" anchor="ctr" anchorCtr="0" compatLnSpc="1">
                <a:prstTxWarp prst="textNoShape">
                  <a:avLst/>
                </a:prstTxWarp>
              </a:bodyPr>
              <a:lstStyle/>
              <a:p>
                <a:pPr algn="ctr" defTabSz="1756456" fontAlgn="base">
                  <a:spcBef>
                    <a:spcPct val="0"/>
                  </a:spcBef>
                  <a:spcAft>
                    <a:spcPct val="0"/>
                  </a:spcAft>
                  <a:defRPr/>
                </a:pPr>
                <a:endParaRPr lang="en-US" sz="3766" kern="0">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8460142" y="633809"/>
            <a:ext cx="4595045" cy="4612064"/>
          </a:xfrm>
          <a:prstGeom prst="rect">
            <a:avLst/>
          </a:prstGeom>
        </p:spPr>
      </p:pic>
    </p:spTree>
    <p:extLst>
      <p:ext uri="{BB962C8B-B14F-4D97-AF65-F5344CB8AC3E}">
        <p14:creationId xmlns:p14="http://schemas.microsoft.com/office/powerpoint/2010/main" val="349438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500"/>
                                        <p:tgtEl>
                                          <p:spTgt spid="11">
                                            <p:txEl>
                                              <p:pRg st="2" end="2"/>
                                            </p:txEl>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1">
                                            <p:txEl>
                                              <p:pRg st="8" end="8"/>
                                            </p:txEl>
                                          </p:spTgt>
                                        </p:tgtEl>
                                        <p:attrNameLst>
                                          <p:attrName>style.visibility</p:attrName>
                                        </p:attrNameLst>
                                      </p:cBhvr>
                                      <p:to>
                                        <p:strVal val="visible"/>
                                      </p:to>
                                    </p:set>
                                    <p:animEffect transition="in" filter="fade">
                                      <p:cBhvr>
                                        <p:cTn id="26" dur="500"/>
                                        <p:tgtEl>
                                          <p:spTgt spid="11">
                                            <p:txEl>
                                              <p:pRg st="8" end="8"/>
                                            </p:txEl>
                                          </p:spTgt>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13859480" y="2997594"/>
            <a:ext cx="9985156" cy="4788927"/>
          </a:xfrm>
        </p:spPr>
        <p:txBody>
          <a:bodyPr vert="horz" wrap="square" lIns="292549" tIns="182842" rIns="292549" bIns="182842" rtlCol="0" anchor="t">
            <a:spAutoFit/>
          </a:bodyPr>
          <a:lstStyle/>
          <a:p>
            <a:pPr marL="0" indent="0">
              <a:buNone/>
            </a:pPr>
            <a:r>
              <a:rPr lang="en-US" sz="3200" dirty="0" err="1">
                <a:cs typeface="Segoe UI"/>
              </a:rPr>
              <a:t>Proyectos</a:t>
            </a:r>
            <a:r>
              <a:rPr lang="en-US" sz="3200" dirty="0">
                <a:cs typeface="Segoe UI"/>
              </a:rPr>
              <a:t> SDK-style </a:t>
            </a:r>
          </a:p>
          <a:p>
            <a:pPr marL="0" indent="0">
              <a:buNone/>
            </a:pPr>
            <a:r>
              <a:rPr lang="en-US" sz="3200" dirty="0">
                <a:cs typeface="Segoe UI"/>
              </a:rPr>
              <a:t>Proyecto </a:t>
            </a:r>
            <a:r>
              <a:rPr lang="en-US" sz="3200" dirty="0" err="1">
                <a:cs typeface="Segoe UI"/>
              </a:rPr>
              <a:t>único</a:t>
            </a:r>
            <a:endParaRPr lang="en-US" sz="3200" dirty="0">
              <a:cs typeface="Segoe UI"/>
            </a:endParaRPr>
          </a:p>
          <a:p>
            <a:pPr marL="0" indent="0">
              <a:buNone/>
            </a:pPr>
            <a:r>
              <a:rPr lang="en-US" sz="3200" dirty="0" err="1">
                <a:cs typeface="Segoe UI"/>
              </a:rPr>
              <a:t>Soporte</a:t>
            </a:r>
            <a:r>
              <a:rPr lang="en-US" sz="3200" dirty="0">
                <a:cs typeface="Segoe UI"/>
              </a:rPr>
              <a:t> CLI</a:t>
            </a:r>
          </a:p>
          <a:p>
            <a:pPr marL="0" indent="0">
              <a:buNone/>
            </a:pPr>
            <a:r>
              <a:rPr lang="en-US" sz="3200" dirty="0">
                <a:cs typeface="Segoe UI"/>
              </a:rPr>
              <a:t>.NET 6 BCL</a:t>
            </a:r>
          </a:p>
          <a:p>
            <a:pPr marL="0" indent="0">
              <a:buNone/>
            </a:pPr>
            <a:r>
              <a:rPr lang="en-US" sz="3200" dirty="0">
                <a:cs typeface="Segoe UI"/>
              </a:rPr>
              <a:t>Multi-</a:t>
            </a:r>
            <a:r>
              <a:rPr lang="en-US" sz="3200" dirty="0" err="1">
                <a:cs typeface="Segoe UI"/>
              </a:rPr>
              <a:t>paradigma</a:t>
            </a:r>
            <a:endParaRPr lang="en-US" sz="3200" dirty="0">
              <a:cs typeface="Segoe UI"/>
            </a:endParaRPr>
          </a:p>
          <a:p>
            <a:r>
              <a:rPr lang="en-US" sz="2000" dirty="0" err="1">
                <a:cs typeface="Segoe UI"/>
              </a:rPr>
              <a:t>Interfaz</a:t>
            </a:r>
            <a:r>
              <a:rPr lang="en-US" sz="2000" dirty="0">
                <a:cs typeface="Segoe UI"/>
              </a:rPr>
              <a:t> de </a:t>
            </a:r>
            <a:r>
              <a:rPr lang="en-US" sz="2000" dirty="0" err="1">
                <a:cs typeface="Segoe UI"/>
              </a:rPr>
              <a:t>usuario</a:t>
            </a:r>
            <a:r>
              <a:rPr lang="en-US" sz="2000" dirty="0">
                <a:cs typeface="Segoe UI"/>
              </a:rPr>
              <a:t> compatible con XAML y  C#</a:t>
            </a:r>
          </a:p>
          <a:p>
            <a:r>
              <a:rPr lang="en-US" sz="2000" dirty="0" err="1">
                <a:cs typeface="Segoe UI"/>
              </a:rPr>
              <a:t>Listo</a:t>
            </a:r>
            <a:r>
              <a:rPr lang="en-US" sz="2000" dirty="0">
                <a:cs typeface="Segoe UI"/>
              </a:rPr>
              <a:t> para </a:t>
            </a:r>
            <a:r>
              <a:rPr lang="en-US" sz="2000" dirty="0" err="1">
                <a:cs typeface="Segoe UI"/>
              </a:rPr>
              <a:t>Blazor</a:t>
            </a:r>
            <a:r>
              <a:rPr lang="en-US" sz="2000" dirty="0">
                <a:cs typeface="Segoe UI"/>
              </a:rPr>
              <a:t> y C# MVU</a:t>
            </a:r>
            <a:endParaRPr lang="en-US" sz="2400" dirty="0">
              <a:latin typeface="Segoe UI"/>
              <a:cs typeface="Segoe UI"/>
            </a:endParaRPr>
          </a:p>
        </p:txBody>
      </p:sp>
      <p:sp>
        <p:nvSpPr>
          <p:cNvPr id="5" name="TextBox 4">
            <a:extLst>
              <a:ext uri="{FF2B5EF4-FFF2-40B4-BE49-F238E27FC236}">
                <a16:creationId xmlns:a16="http://schemas.microsoft.com/office/drawing/2014/main" id="{2B2A9897-6730-462A-A0FB-FAC52EB902D1}"/>
              </a:ext>
            </a:extLst>
          </p:cNvPr>
          <p:cNvSpPr txBox="1"/>
          <p:nvPr/>
        </p:nvSpPr>
        <p:spPr>
          <a:xfrm>
            <a:off x="2974257" y="6405652"/>
            <a:ext cx="7132918" cy="1328653"/>
          </a:xfrm>
          <a:prstGeom prst="rect">
            <a:avLst/>
          </a:prstGeom>
          <a:solidFill>
            <a:schemeClr val="accent1"/>
          </a:solidFill>
        </p:spPr>
        <p:txBody>
          <a:bodyPr wrap="square" lIns="477925" tIns="382337" rIns="477925" bIns="38233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7607">
              <a:defRPr/>
            </a:pPr>
            <a:endParaRPr lang="en-US" sz="2666"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2776472" y="3889108"/>
            <a:ext cx="2345057" cy="38933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lnSpc>
                <a:spcPct val="90000"/>
              </a:lnSpc>
              <a:spcBef>
                <a:spcPct val="0"/>
              </a:spcBef>
              <a:spcAft>
                <a:spcPct val="0"/>
              </a:spcAft>
              <a:defRPr/>
            </a:pPr>
            <a:endParaRPr lang="en-US" sz="4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4176208" y="3371429"/>
            <a:ext cx="4854004" cy="2817297"/>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84" tIns="292549" rIns="365684" bIns="292549" numCol="1" spcCol="0" rtlCol="0" fromWordArt="0" anchor="t" anchorCtr="0" forceAA="0" compatLnSpc="1">
              <a:prstTxWarp prst="textNoShape">
                <a:avLst/>
              </a:prstTxWarp>
              <a:noAutofit/>
            </a:bodyPr>
            <a:lstStyle/>
            <a:p>
              <a:pPr algn="ctr" defTabSz="1864493" fontAlgn="base">
                <a:lnSpc>
                  <a:spcPct val="90000"/>
                </a:lnSpc>
                <a:spcBef>
                  <a:spcPct val="0"/>
                </a:spcBef>
                <a:spcAft>
                  <a:spcPct val="0"/>
                </a:spcAft>
                <a:defRPr/>
              </a:pPr>
              <a:endParaRPr lang="en-US" sz="4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7"/>
            </a:xfrm>
            <a:prstGeom prst="rect">
              <a:avLst/>
            </a:prstGeom>
            <a:noFill/>
          </p:spPr>
          <p:txBody>
            <a:bodyPr wrap="square" lIns="0" tIns="0" rIns="0" bIns="0" rtlCol="0">
              <a:spAutoFit/>
            </a:bodyPr>
            <a:lstStyle/>
            <a:p>
              <a:pPr algn="ctr" defTabSz="1828359">
                <a:lnSpc>
                  <a:spcPct val="90000"/>
                </a:lnSpc>
                <a:spcAft>
                  <a:spcPts val="1200"/>
                </a:spcAft>
                <a:defRPr/>
              </a:pPr>
              <a:r>
                <a:rPr lang="en-US" sz="26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7"/>
            </a:xfrm>
            <a:prstGeom prst="rect">
              <a:avLst/>
            </a:prstGeom>
            <a:noFill/>
            <a:ln>
              <a:noFill/>
            </a:ln>
          </p:spPr>
          <p:txBody>
            <a:bodyPr wrap="square" lIns="0" tIns="0" rIns="0" bIns="0" rtlCol="0">
              <a:spAutoFit/>
            </a:bodyPr>
            <a:lstStyle/>
            <a:p>
              <a:pPr algn="ctr" defTabSz="1828359">
                <a:lnSpc>
                  <a:spcPct val="90000"/>
                </a:lnSpc>
                <a:spcAft>
                  <a:spcPts val="1200"/>
                </a:spcAft>
                <a:defRPr/>
              </a:pPr>
              <a:r>
                <a:rPr lang="en-US" sz="26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179248" tIns="89622" rIns="179248" bIns="89622" numCol="1" anchor="t" anchorCtr="0" compatLnSpc="1">
                <a:prstTxWarp prst="textNoShape">
                  <a:avLst/>
                </a:prstTxWarp>
              </a:bodyPr>
              <a:lstStyle/>
              <a:p>
                <a:pPr algn="ctr" defTabSz="1792338" fontAlgn="base">
                  <a:defRPr/>
                </a:pPr>
                <a:endParaRPr lang="en-US" sz="3334">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2974257" y="7859819"/>
            <a:ext cx="3509398" cy="1328653"/>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7607">
                <a:defRPr/>
              </a:pPr>
              <a:endParaRPr lang="en-US" sz="2666"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7607">
                <a:defRPr/>
              </a:pPr>
              <a:r>
                <a:rPr lang="en-US" sz="4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2961016" y="9291438"/>
            <a:ext cx="3522641" cy="1328653"/>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7607">
                <a:defRPr/>
              </a:pPr>
              <a:endParaRPr lang="en-US" sz="2666"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7607">
                <a:defRPr/>
              </a:pPr>
              <a:r>
                <a:rPr lang="en-US" sz="4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6594945" y="7855093"/>
            <a:ext cx="3509398" cy="1328653"/>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7607">
                <a:defRPr/>
              </a:pPr>
              <a:endParaRPr lang="en-US" sz="2666"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7607">
                <a:defRPr/>
              </a:pPr>
              <a:r>
                <a:rPr lang="en-US" sz="4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6597775" y="9274907"/>
            <a:ext cx="3509398" cy="1328653"/>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7607">
                <a:defRPr/>
              </a:pPr>
              <a:endParaRPr lang="en-US" sz="2666"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477925" tIns="382337" rIns="477925" bIns="38233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7607">
                <a:defRPr/>
              </a:pPr>
              <a:r>
                <a:rPr lang="en-US" sz="4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2939508" y="6527067"/>
            <a:ext cx="7062872" cy="1130648"/>
          </a:xfrm>
          <a:prstGeom prst="rect">
            <a:avLst/>
          </a:prstGeom>
          <a:solidFill>
            <a:schemeClr val="accent1">
              <a:alpha val="10196"/>
            </a:schemeClr>
          </a:solidFill>
        </p:spPr>
        <p:txBody>
          <a:bodyPr wrap="square" lIns="477925" tIns="382337" rIns="477925" bIns="38233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7607">
              <a:defRPr/>
            </a:pPr>
            <a:r>
              <a:rPr lang="en-US" sz="6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13859480" y="7794924"/>
            <a:ext cx="9985156" cy="5304645"/>
          </a:xfrm>
          <a:prstGeom prst="rect">
            <a:avLst/>
          </a:prstGeom>
          <a:solidFill>
            <a:srgbClr val="4A0851"/>
          </a:solidFill>
        </p:spPr>
        <p:txBody>
          <a:bodyPr vert="horz" wrap="square" lIns="292549" tIns="182842" rIns="292549" bIns="182842"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530" dirty="0">
                <a:solidFill>
                  <a:schemeClr val="bg1"/>
                </a:solidFill>
                <a:latin typeface="Segoe UI Light" panose="020B0502040204020203" pitchFamily="34" charset="0"/>
                <a:cs typeface="Segoe UI Light" panose="020B0502040204020203" pitchFamily="34" charset="0"/>
              </a:rPr>
              <a:t>File | New</a:t>
            </a:r>
          </a:p>
          <a:p>
            <a:pPr marL="914178" indent="-914178"/>
            <a:r>
              <a:rPr lang="en-US" sz="2744" dirty="0">
                <a:solidFill>
                  <a:schemeClr val="bg1"/>
                </a:solidFill>
                <a:latin typeface="Segoe UI"/>
                <a:cs typeface="Segoe UI"/>
              </a:rPr>
              <a:t>Multi-platform App UI (.NET)</a:t>
            </a:r>
          </a:p>
          <a:p>
            <a:pPr marL="914178" indent="-914178"/>
            <a:endParaRPr lang="en-US" sz="2744" dirty="0">
              <a:solidFill>
                <a:schemeClr val="bg1"/>
              </a:solidFill>
              <a:latin typeface="Segoe UI"/>
              <a:cs typeface="Segoe UI"/>
            </a:endParaRPr>
          </a:p>
          <a:p>
            <a:pPr marL="0" indent="0">
              <a:buNone/>
            </a:pPr>
            <a:r>
              <a:rPr lang="en-US" sz="3530" dirty="0">
                <a:solidFill>
                  <a:schemeClr val="bg1"/>
                </a:solidFill>
                <a:latin typeface="Segoe UI Light"/>
                <a:cs typeface="Segoe UI"/>
              </a:rPr>
              <a:t>CLI</a:t>
            </a:r>
          </a:p>
          <a:p>
            <a:pPr marL="671668" indent="-671668"/>
            <a:r>
              <a:rPr lang="en-US" sz="2744" dirty="0">
                <a:solidFill>
                  <a:schemeClr val="bg1"/>
                </a:solidFill>
                <a:latin typeface="Segoe UI"/>
                <a:cs typeface="Segoe UI"/>
              </a:rPr>
              <a:t>dotnet install </a:t>
            </a:r>
            <a:r>
              <a:rPr lang="en-US" sz="2744" dirty="0" err="1">
                <a:solidFill>
                  <a:schemeClr val="bg1"/>
                </a:solidFill>
                <a:latin typeface="Segoe UI"/>
                <a:cs typeface="Segoe UI"/>
              </a:rPr>
              <a:t>maui</a:t>
            </a:r>
            <a:endParaRPr lang="en-US" sz="2744" dirty="0">
              <a:solidFill>
                <a:schemeClr val="bg1"/>
              </a:solidFill>
            </a:endParaRPr>
          </a:p>
          <a:p>
            <a:pPr marL="671668" indent="-671668"/>
            <a:r>
              <a:rPr lang="en-US" sz="2744" dirty="0">
                <a:solidFill>
                  <a:schemeClr val="bg1"/>
                </a:solidFill>
                <a:latin typeface="Segoe UI"/>
                <a:cs typeface="Segoe UI"/>
              </a:rPr>
              <a:t>dotnet new </a:t>
            </a:r>
            <a:r>
              <a:rPr lang="en-US" sz="2744" dirty="0" err="1">
                <a:solidFill>
                  <a:schemeClr val="bg1"/>
                </a:solidFill>
                <a:latin typeface="Segoe UI"/>
                <a:cs typeface="Segoe UI"/>
              </a:rPr>
              <a:t>maui</a:t>
            </a:r>
            <a:endParaRPr lang="en-US" sz="2744" dirty="0">
              <a:solidFill>
                <a:schemeClr val="bg1"/>
              </a:solidFill>
              <a:latin typeface="Segoe UI"/>
              <a:cs typeface="Segoe UI"/>
            </a:endParaRPr>
          </a:p>
          <a:p>
            <a:pPr marL="671668" indent="-671668"/>
            <a:endParaRPr lang="en-US" sz="2744" dirty="0">
              <a:solidFill>
                <a:schemeClr val="bg1"/>
              </a:solidFill>
              <a:latin typeface="Segoe UI"/>
              <a:cs typeface="Segoe UI"/>
            </a:endParaRPr>
          </a:p>
          <a:p>
            <a:pPr marL="0" indent="0">
              <a:buNone/>
            </a:pPr>
            <a:r>
              <a:rPr lang="en-US" sz="3530" dirty="0">
                <a:solidFill>
                  <a:schemeClr val="bg1"/>
                </a:solidFill>
                <a:latin typeface="Segoe UI Light" panose="020B0502040204020203" pitchFamily="34" charset="0"/>
                <a:cs typeface="Segoe UI Light" panose="020B0502040204020203" pitchFamily="34" charset="0"/>
              </a:rPr>
              <a:t>Namespaces </a:t>
            </a:r>
          </a:p>
          <a:p>
            <a:pPr marL="914178" indent="-914178"/>
            <a:r>
              <a:rPr lang="en-US" sz="2744" dirty="0" err="1">
                <a:solidFill>
                  <a:schemeClr val="bg1"/>
                </a:solidFill>
                <a:latin typeface="Segoe UI"/>
                <a:cs typeface="Segoe UI"/>
              </a:rPr>
              <a:t>System.Maui</a:t>
            </a:r>
            <a:r>
              <a:rPr lang="en-US" sz="2744" dirty="0">
                <a:solidFill>
                  <a:schemeClr val="bg1"/>
                </a:solidFill>
                <a:latin typeface="Segoe UI"/>
                <a:cs typeface="Segoe UI"/>
              </a:rPr>
              <a:t> 	(previously </a:t>
            </a:r>
            <a:r>
              <a:rPr lang="en-US" sz="2744" dirty="0" err="1">
                <a:solidFill>
                  <a:schemeClr val="bg1"/>
                </a:solidFill>
                <a:latin typeface="Segoe UI"/>
                <a:cs typeface="Segoe UI"/>
              </a:rPr>
              <a:t>Xamarin.Forms</a:t>
            </a:r>
            <a:r>
              <a:rPr lang="en-US" sz="2744" dirty="0">
                <a:solidFill>
                  <a:schemeClr val="bg1"/>
                </a:solidFill>
                <a:latin typeface="Segoe UI"/>
                <a:cs typeface="Segoe UI"/>
              </a:rPr>
              <a:t>)</a:t>
            </a:r>
          </a:p>
          <a:p>
            <a:pPr marL="914178" indent="-914178"/>
            <a:r>
              <a:rPr lang="en-US" sz="2744" dirty="0" err="1">
                <a:solidFill>
                  <a:schemeClr val="bg1"/>
                </a:solidFill>
                <a:latin typeface="Segoe UI"/>
                <a:cs typeface="Segoe UI"/>
              </a:rPr>
              <a:t>System.Device</a:t>
            </a:r>
            <a:r>
              <a:rPr lang="en-US" sz="2744" dirty="0">
                <a:solidFill>
                  <a:schemeClr val="bg1"/>
                </a:solidFill>
                <a:latin typeface="Segoe UI"/>
                <a:cs typeface="Segoe UI"/>
              </a:rPr>
              <a:t> 	(previously </a:t>
            </a:r>
            <a:r>
              <a:rPr lang="en-US" sz="2744" dirty="0" err="1">
                <a:solidFill>
                  <a:schemeClr val="bg1"/>
                </a:solidFill>
                <a:latin typeface="Segoe UI"/>
                <a:cs typeface="Segoe UI"/>
              </a:rPr>
              <a:t>Xamarin.</a:t>
            </a:r>
            <a:r>
              <a:rPr lang="en-US" sz="2744" dirty="0" err="1">
                <a:latin typeface="Segoe UI"/>
                <a:cs typeface="Segoe UI"/>
              </a:rPr>
              <a:t>Essentials</a:t>
            </a:r>
            <a:r>
              <a:rPr lang="en-US" sz="2744" dirty="0">
                <a:latin typeface="Segoe UI"/>
                <a:cs typeface="Segoe UI"/>
              </a:rPr>
              <a:t>)</a:t>
            </a:r>
            <a:endParaRPr lang="en-US" sz="2744" dirty="0"/>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409265" y="11124208"/>
            <a:ext cx="13450216" cy="2409365"/>
          </a:xfrm>
          <a:prstGeom prst="rect">
            <a:avLst/>
          </a:prstGeom>
        </p:spPr>
        <p:txBody>
          <a:bodyPr vert="horz" wrap="square" lIns="292549" tIns="182842" rIns="292549" bIns="182842"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530" dirty="0" err="1">
                <a:latin typeface="Segoe UI Light"/>
                <a:cs typeface="Segoe UI"/>
              </a:rPr>
              <a:t>Compatibilidad</a:t>
            </a:r>
            <a:endParaRPr lang="en-US" sz="3530" dirty="0">
              <a:latin typeface="Segoe UI Light"/>
              <a:cs typeface="Segoe UI"/>
            </a:endParaRPr>
          </a:p>
          <a:p>
            <a:pPr marL="671668" indent="-671668"/>
            <a:r>
              <a:rPr lang="en-US" sz="2400" b="1" dirty="0" err="1">
                <a:latin typeface="Segoe UI"/>
                <a:cs typeface="Segoe UI"/>
              </a:rPr>
              <a:t>Cambios</a:t>
            </a:r>
            <a:r>
              <a:rPr lang="en-US" sz="2400" b="1" dirty="0">
                <a:latin typeface="Segoe UI"/>
                <a:cs typeface="Segoe UI"/>
              </a:rPr>
              <a:t> </a:t>
            </a:r>
            <a:r>
              <a:rPr lang="en-US" sz="2400" b="1" dirty="0" err="1">
                <a:latin typeface="Segoe UI"/>
                <a:cs typeface="Segoe UI"/>
              </a:rPr>
              <a:t>mínimos</a:t>
            </a:r>
            <a:r>
              <a:rPr lang="en-US" sz="2400" b="1" dirty="0">
                <a:latin typeface="Segoe UI"/>
                <a:cs typeface="Segoe UI"/>
              </a:rPr>
              <a:t> </a:t>
            </a:r>
            <a:r>
              <a:rPr lang="en-US" sz="2400" dirty="0">
                <a:latin typeface="Segoe UI"/>
                <a:cs typeface="Segoe UI"/>
              </a:rPr>
              <a:t>de API: el </a:t>
            </a:r>
            <a:r>
              <a:rPr lang="en-US" sz="2400" dirty="0" err="1">
                <a:latin typeface="Segoe UI"/>
                <a:cs typeface="Segoe UI"/>
              </a:rPr>
              <a:t>objetivo</a:t>
            </a:r>
            <a:r>
              <a:rPr lang="en-US" sz="2400" dirty="0">
                <a:latin typeface="Segoe UI"/>
                <a:cs typeface="Segoe UI"/>
              </a:rPr>
              <a:t> es solo </a:t>
            </a:r>
            <a:r>
              <a:rPr lang="en-US" sz="2400" dirty="0" err="1">
                <a:latin typeface="Segoe UI"/>
                <a:cs typeface="Segoe UI"/>
              </a:rPr>
              <a:t>añadir</a:t>
            </a:r>
            <a:r>
              <a:rPr lang="en-US" sz="2400" dirty="0">
                <a:latin typeface="Segoe UI"/>
                <a:cs typeface="Segoe UI"/>
              </a:rPr>
              <a:t> valor (</a:t>
            </a:r>
            <a:r>
              <a:rPr lang="en-US" sz="2400" dirty="0" err="1">
                <a:latin typeface="Segoe UI"/>
                <a:cs typeface="Segoe UI"/>
              </a:rPr>
              <a:t>rendimiento</a:t>
            </a:r>
            <a:r>
              <a:rPr lang="en-US" sz="2400" dirty="0">
                <a:latin typeface="Segoe UI"/>
                <a:cs typeface="Segoe UI"/>
              </a:rPr>
              <a:t>, </a:t>
            </a:r>
            <a:r>
              <a:rPr lang="en-US" sz="2400" dirty="0" err="1">
                <a:latin typeface="Segoe UI"/>
                <a:cs typeface="Segoe UI"/>
              </a:rPr>
              <a:t>ciclo</a:t>
            </a:r>
            <a:r>
              <a:rPr lang="en-US" sz="2400" dirty="0">
                <a:latin typeface="Segoe UI"/>
                <a:cs typeface="Segoe UI"/>
              </a:rPr>
              <a:t> de </a:t>
            </a:r>
            <a:r>
              <a:rPr lang="en-US" sz="2400" dirty="0" err="1">
                <a:latin typeface="Segoe UI"/>
                <a:cs typeface="Segoe UI"/>
              </a:rPr>
              <a:t>desarrollo</a:t>
            </a:r>
            <a:r>
              <a:rPr lang="en-US" sz="2400" dirty="0">
                <a:latin typeface="Segoe UI"/>
                <a:cs typeface="Segoe UI"/>
              </a:rPr>
              <a:t>, etc.)</a:t>
            </a:r>
          </a:p>
          <a:p>
            <a:pPr marL="671668" indent="-671668"/>
            <a:r>
              <a:rPr lang="en-US" sz="2400" dirty="0" err="1">
                <a:latin typeface="Segoe UI"/>
                <a:cs typeface="Segoe UI"/>
              </a:rPr>
              <a:t>Soporte</a:t>
            </a:r>
            <a:r>
              <a:rPr lang="en-US" sz="2400" dirty="0">
                <a:latin typeface="Segoe UI"/>
                <a:cs typeface="Segoe UI"/>
              </a:rPr>
              <a:t> de </a:t>
            </a:r>
            <a:r>
              <a:rPr lang="en-US" sz="2400" b="1" dirty="0" err="1">
                <a:latin typeface="Segoe UI"/>
                <a:cs typeface="Segoe UI"/>
              </a:rPr>
              <a:t>migración</a:t>
            </a:r>
            <a:r>
              <a:rPr lang="en-US" sz="2400" dirty="0">
                <a:latin typeface="Segoe UI"/>
                <a:cs typeface="Segoe UI"/>
              </a:rPr>
              <a:t> para Xamarin y </a:t>
            </a:r>
            <a:r>
              <a:rPr lang="en-US" sz="2400" dirty="0" err="1">
                <a:latin typeface="Segoe UI"/>
                <a:cs typeface="Segoe UI"/>
              </a:rPr>
              <a:t>Xamarin.Forms</a:t>
            </a:r>
            <a:endParaRPr lang="en-US" sz="2400" dirty="0">
              <a:latin typeface="Segoe UI"/>
              <a:cs typeface="Segoe UI"/>
            </a:endParaRPr>
          </a:p>
          <a:p>
            <a:pPr marL="671668" indent="-671668"/>
            <a:r>
              <a:rPr lang="en-US" sz="2400" dirty="0" err="1">
                <a:latin typeface="Segoe UI"/>
                <a:cs typeface="Segoe UI"/>
              </a:rPr>
              <a:t>Soporte</a:t>
            </a:r>
            <a:r>
              <a:rPr lang="en-US" sz="2400" dirty="0">
                <a:latin typeface="Segoe UI"/>
                <a:cs typeface="Segoe UI"/>
              </a:rPr>
              <a:t> a </a:t>
            </a:r>
            <a:r>
              <a:rPr lang="en-US" sz="2400" b="1" dirty="0" err="1">
                <a:latin typeface="Segoe UI"/>
                <a:cs typeface="Segoe UI"/>
              </a:rPr>
              <a:t>Xamarin.Forms</a:t>
            </a:r>
            <a:r>
              <a:rPr lang="en-US" sz="2400" b="1" dirty="0">
                <a:latin typeface="Segoe UI"/>
                <a:cs typeface="Segoe UI"/>
              </a:rPr>
              <a:t> </a:t>
            </a:r>
            <a:r>
              <a:rPr lang="en-US" sz="2400" dirty="0" err="1">
                <a:latin typeface="Segoe UI"/>
                <a:cs typeface="Segoe UI"/>
              </a:rPr>
              <a:t>durante</a:t>
            </a:r>
            <a:r>
              <a:rPr lang="en-US" sz="2400" dirty="0">
                <a:latin typeface="Segoe UI"/>
                <a:cs typeface="Segoe UI"/>
              </a:rPr>
              <a:t> un </a:t>
            </a:r>
            <a:r>
              <a:rPr lang="en-US" sz="2400" dirty="0" err="1">
                <a:latin typeface="Segoe UI"/>
                <a:cs typeface="Segoe UI"/>
              </a:rPr>
              <a:t>año</a:t>
            </a:r>
            <a:r>
              <a:rPr lang="en-US" sz="2400" dirty="0">
                <a:latin typeface="Segoe UI"/>
                <a:cs typeface="Segoe UI"/>
              </a:rPr>
              <a:t> </a:t>
            </a:r>
            <a:r>
              <a:rPr lang="en-US" sz="2400" dirty="0" err="1">
                <a:latin typeface="Segoe UI"/>
                <a:cs typeface="Segoe UI"/>
              </a:rPr>
              <a:t>después</a:t>
            </a:r>
            <a:r>
              <a:rPr lang="en-US" sz="2400" dirty="0">
                <a:latin typeface="Segoe UI"/>
                <a:cs typeface="Segoe UI"/>
              </a:rPr>
              <a:t> del </a:t>
            </a:r>
            <a:r>
              <a:rPr lang="en-US" sz="2400" dirty="0" err="1">
                <a:latin typeface="Segoe UI"/>
                <a:cs typeface="Segoe UI"/>
              </a:rPr>
              <a:t>lanzamiento</a:t>
            </a:r>
            <a:r>
              <a:rPr lang="en-US" sz="2400" dirty="0">
                <a:latin typeface="Segoe UI"/>
                <a:cs typeface="Segoe UI"/>
              </a:rPr>
              <a:t> de .NET MAUI</a:t>
            </a:r>
            <a:endParaRPr lang="en-US" sz="2744" dirty="0"/>
          </a:p>
        </p:txBody>
      </p:sp>
    </p:spTree>
    <p:extLst>
      <p:ext uri="{BB962C8B-B14F-4D97-AF65-F5344CB8AC3E}">
        <p14:creationId xmlns:p14="http://schemas.microsoft.com/office/powerpoint/2010/main" val="262658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500"/>
                                        <p:tgtEl>
                                          <p:spTgt spid="2">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F02EC-F1E0-6E49-985D-AEE050C72A2B}"/>
              </a:ext>
            </a:extLst>
          </p:cNvPr>
          <p:cNvSpPr>
            <a:spLocks noGrp="1"/>
          </p:cNvSpPr>
          <p:nvPr>
            <p:ph type="title"/>
          </p:nvPr>
        </p:nvSpPr>
        <p:spPr/>
        <p:txBody>
          <a:bodyPr/>
          <a:lstStyle/>
          <a:p>
            <a:r>
              <a:rPr lang="es-ES" dirty="0"/>
              <a:t>Los objetivos de .NET MAUI</a:t>
            </a:r>
          </a:p>
        </p:txBody>
      </p:sp>
      <p:sp>
        <p:nvSpPr>
          <p:cNvPr id="3" name="Rectángulo 2">
            <a:extLst>
              <a:ext uri="{FF2B5EF4-FFF2-40B4-BE49-F238E27FC236}">
                <a16:creationId xmlns:a16="http://schemas.microsoft.com/office/drawing/2014/main" id="{1F823A32-4AEF-3249-B57E-26FEB417350C}"/>
              </a:ext>
            </a:extLst>
          </p:cNvPr>
          <p:cNvSpPr/>
          <p:nvPr/>
        </p:nvSpPr>
        <p:spPr bwMode="auto">
          <a:xfrm>
            <a:off x="1176450" y="3472637"/>
            <a:ext cx="4859066" cy="92479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s-ES" sz="5600" dirty="0">
                <a:gradFill>
                  <a:gsLst>
                    <a:gs pos="0">
                      <a:srgbClr val="FFFFFF"/>
                    </a:gs>
                    <a:gs pos="100000">
                      <a:srgbClr val="FFFFFF"/>
                    </a:gs>
                  </a:gsLst>
                  <a:lin ang="5400000" scaled="0"/>
                </a:gradFill>
                <a:ea typeface="Segoe UI" pitchFamily="34" charset="0"/>
                <a:cs typeface="Segoe UI" pitchFamily="34" charset="0"/>
              </a:rPr>
              <a:t>Calidad</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dirty="0">
                <a:gradFill>
                  <a:gsLst>
                    <a:gs pos="0">
                      <a:srgbClr val="FFFFFF"/>
                    </a:gs>
                    <a:gs pos="100000">
                      <a:srgbClr val="FFFFFF"/>
                    </a:gs>
                  </a:gsLst>
                  <a:lin ang="5400000" scaled="0"/>
                </a:gradFill>
                <a:ea typeface="Segoe UI" pitchFamily="34" charset="0"/>
                <a:cs typeface="Segoe UI" pitchFamily="34" charset="0"/>
              </a:rPr>
              <a:t>12 meses de </a:t>
            </a:r>
            <a:r>
              <a:rPr lang="es-ES" dirty="0" err="1">
                <a:gradFill>
                  <a:gsLst>
                    <a:gs pos="0">
                      <a:srgbClr val="FFFFFF"/>
                    </a:gs>
                    <a:gs pos="100000">
                      <a:srgbClr val="FFFFFF"/>
                    </a:gs>
                  </a:gsLst>
                  <a:lin ang="5400000" scaled="0"/>
                </a:gradFill>
                <a:ea typeface="Segoe UI" pitchFamily="34" charset="0"/>
                <a:cs typeface="Segoe UI" pitchFamily="34" charset="0"/>
              </a:rPr>
              <a:t>releases</a:t>
            </a:r>
            <a:r>
              <a:rPr lang="es-ES" dirty="0">
                <a:gradFill>
                  <a:gsLst>
                    <a:gs pos="0">
                      <a:srgbClr val="FFFFFF"/>
                    </a:gs>
                    <a:gs pos="100000">
                      <a:srgbClr val="FFFFFF"/>
                    </a:gs>
                  </a:gsLst>
                  <a:lin ang="5400000" scaled="0"/>
                </a:gradFill>
                <a:ea typeface="Segoe UI" pitchFamily="34" charset="0"/>
                <a:cs typeface="Segoe UI" pitchFamily="34" charset="0"/>
              </a:rPr>
              <a:t> con bug </a:t>
            </a:r>
            <a:r>
              <a:rPr lang="es-ES" dirty="0" err="1">
                <a:gradFill>
                  <a:gsLst>
                    <a:gs pos="0">
                      <a:srgbClr val="FFFFFF"/>
                    </a:gs>
                    <a:gs pos="100000">
                      <a:srgbClr val="FFFFFF"/>
                    </a:gs>
                  </a:gsLst>
                  <a:lin ang="5400000" scaled="0"/>
                </a:gradFill>
                <a:ea typeface="Segoe UI" pitchFamily="34" charset="0"/>
                <a:cs typeface="Segoe UI" pitchFamily="34" charset="0"/>
              </a:rPr>
              <a:t>fixing</a:t>
            </a:r>
            <a:r>
              <a:rPr lang="es-ES" dirty="0">
                <a:gradFill>
                  <a:gsLst>
                    <a:gs pos="0">
                      <a:srgbClr val="FFFFFF"/>
                    </a:gs>
                    <a:gs pos="100000">
                      <a:srgbClr val="FFFFFF"/>
                    </a:gs>
                  </a:gsLst>
                  <a:lin ang="5400000" scaled="0"/>
                </a:gradFill>
                <a:ea typeface="Segoe UI" pitchFamily="34" charset="0"/>
                <a:cs typeface="Segoe UI" pitchFamily="34" charset="0"/>
              </a:rPr>
              <a:t> y cambios para mejorar la calidad en </a:t>
            </a:r>
            <a:r>
              <a:rPr lang="es-ES" dirty="0" err="1">
                <a:gradFill>
                  <a:gsLst>
                    <a:gs pos="0">
                      <a:srgbClr val="FFFFFF"/>
                    </a:gs>
                    <a:gs pos="100000">
                      <a:srgbClr val="FFFFFF"/>
                    </a:gs>
                  </a:gsLst>
                  <a:lin ang="5400000" scaled="0"/>
                </a:gradFill>
                <a:ea typeface="Segoe UI" pitchFamily="34" charset="0"/>
                <a:cs typeface="Segoe UI" pitchFamily="34" charset="0"/>
              </a:rPr>
              <a:t>Xamarin.Forms</a:t>
            </a:r>
            <a:r>
              <a:rPr lang="es-ES" dirty="0">
                <a:gradFill>
                  <a:gsLst>
                    <a:gs pos="0">
                      <a:srgbClr val="FFFFFF"/>
                    </a:gs>
                    <a:gs pos="100000">
                      <a:srgbClr val="FFFFFF"/>
                    </a:gs>
                  </a:gsLst>
                  <a:lin ang="5400000" scaled="0"/>
                </a:gradFill>
                <a:ea typeface="Segoe UI" pitchFamily="34" charset="0"/>
                <a:cs typeface="Segoe UI" pitchFamily="34" charset="0"/>
              </a:rPr>
              <a:t>.</a:t>
            </a:r>
          </a:p>
          <a:p>
            <a:pPr defTabSz="1864851" fontAlgn="base">
              <a:spcBef>
                <a:spcPct val="0"/>
              </a:spcBef>
              <a:spcAft>
                <a:spcPct val="0"/>
              </a:spcAft>
            </a:pPr>
            <a:endParaRPr lang="es-ES"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dirty="0">
                <a:gradFill>
                  <a:gsLst>
                    <a:gs pos="0">
                      <a:srgbClr val="FFFFFF"/>
                    </a:gs>
                    <a:gs pos="100000">
                      <a:srgbClr val="FFFFFF"/>
                    </a:gs>
                  </a:gsLst>
                  <a:lin ang="5400000" scaled="0"/>
                </a:gradFill>
                <a:ea typeface="Segoe UI" pitchFamily="34" charset="0"/>
                <a:cs typeface="Segoe UI" pitchFamily="34" charset="0"/>
              </a:rPr>
              <a:t>Reorganización de la estructura del proyecto.</a:t>
            </a:r>
          </a:p>
          <a:p>
            <a:pPr defTabSz="1864851" fontAlgn="base">
              <a:spcBef>
                <a:spcPct val="0"/>
              </a:spcBef>
              <a:spcAft>
                <a:spcPct val="0"/>
              </a:spcAft>
            </a:pPr>
            <a:endParaRPr lang="es-ES"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dirty="0">
                <a:gradFill>
                  <a:gsLst>
                    <a:gs pos="0">
                      <a:srgbClr val="FFFFFF"/>
                    </a:gs>
                    <a:gs pos="100000">
                      <a:srgbClr val="FFFFFF"/>
                    </a:gs>
                  </a:gsLst>
                  <a:lin ang="5400000" scaled="0"/>
                </a:gradFill>
                <a:ea typeface="Segoe UI" pitchFamily="34" charset="0"/>
                <a:cs typeface="Segoe UI" pitchFamily="34" charset="0"/>
              </a:rPr>
              <a:t>Nomenclatura y estructura de clases estandarizadas.</a:t>
            </a:r>
          </a:p>
        </p:txBody>
      </p:sp>
      <p:sp>
        <p:nvSpPr>
          <p:cNvPr id="5" name="Rectángulo 4">
            <a:extLst>
              <a:ext uri="{FF2B5EF4-FFF2-40B4-BE49-F238E27FC236}">
                <a16:creationId xmlns:a16="http://schemas.microsoft.com/office/drawing/2014/main" id="{9A8469C5-7659-FC43-A2A6-9DED3124E090}"/>
              </a:ext>
            </a:extLst>
          </p:cNvPr>
          <p:cNvSpPr/>
          <p:nvPr/>
        </p:nvSpPr>
        <p:spPr bwMode="auto">
          <a:xfrm>
            <a:off x="6516194" y="3472633"/>
            <a:ext cx="4859066" cy="92479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s-ES" sz="5600" dirty="0">
                <a:gradFill>
                  <a:gsLst>
                    <a:gs pos="0">
                      <a:srgbClr val="FFFFFF"/>
                    </a:gs>
                    <a:gs pos="100000">
                      <a:srgbClr val="FFFFFF"/>
                    </a:gs>
                  </a:gsLst>
                  <a:lin ang="5400000" scaled="0"/>
                </a:gradFill>
                <a:ea typeface="Segoe UI" pitchFamily="34" charset="0"/>
                <a:cs typeface="Segoe UI" pitchFamily="34" charset="0"/>
              </a:rPr>
              <a:t>Rendimiento</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Arranque inicial más rápido.</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Reducir anidación de vistas.</a:t>
            </a:r>
          </a:p>
        </p:txBody>
      </p:sp>
      <p:sp>
        <p:nvSpPr>
          <p:cNvPr id="7" name="Rectángulo 6">
            <a:extLst>
              <a:ext uri="{FF2B5EF4-FFF2-40B4-BE49-F238E27FC236}">
                <a16:creationId xmlns:a16="http://schemas.microsoft.com/office/drawing/2014/main" id="{313ADB0F-2B4C-2448-A41F-7D23E58CF494}"/>
              </a:ext>
            </a:extLst>
          </p:cNvPr>
          <p:cNvSpPr/>
          <p:nvPr/>
        </p:nvSpPr>
        <p:spPr bwMode="auto">
          <a:xfrm>
            <a:off x="11855939" y="3472633"/>
            <a:ext cx="4859066" cy="92479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s-ES" sz="5600" dirty="0">
                <a:gradFill>
                  <a:gsLst>
                    <a:gs pos="0">
                      <a:srgbClr val="FFFFFF"/>
                    </a:gs>
                    <a:gs pos="100000">
                      <a:srgbClr val="FFFFFF"/>
                    </a:gs>
                  </a:gsLst>
                  <a:lin ang="5400000" scaled="0"/>
                </a:gradFill>
                <a:ea typeface="Segoe UI" pitchFamily="34" charset="0"/>
                <a:cs typeface="Segoe UI" pitchFamily="34" charset="0"/>
              </a:rPr>
              <a:t>Diseño</a:t>
            </a: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Permitir extender controles más fácilmente</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Cross-</a:t>
            </a:r>
            <a:r>
              <a:rPr lang="es-ES" sz="4000" dirty="0" err="1">
                <a:gradFill>
                  <a:gsLst>
                    <a:gs pos="0">
                      <a:srgbClr val="FFFFFF"/>
                    </a:gs>
                    <a:gs pos="100000">
                      <a:srgbClr val="FFFFFF"/>
                    </a:gs>
                  </a:gsLst>
                  <a:lin ang="5400000" scaled="0"/>
                </a:gradFill>
                <a:ea typeface="Segoe UI" pitchFamily="34" charset="0"/>
                <a:cs typeface="Segoe UI" pitchFamily="34" charset="0"/>
              </a:rPr>
              <a:t>platform</a:t>
            </a:r>
            <a:r>
              <a:rPr lang="es-ES" sz="4000" dirty="0">
                <a:gradFill>
                  <a:gsLst>
                    <a:gs pos="0">
                      <a:srgbClr val="FFFFFF"/>
                    </a:gs>
                    <a:gs pos="100000">
                      <a:srgbClr val="FFFFFF"/>
                    </a:gs>
                  </a:gsLst>
                  <a:lin ang="5400000" scaled="0"/>
                </a:gradFill>
                <a:ea typeface="Segoe UI" pitchFamily="34" charset="0"/>
                <a:cs typeface="Segoe UI" pitchFamily="34" charset="0"/>
              </a:rPr>
              <a:t> </a:t>
            </a:r>
            <a:r>
              <a:rPr lang="es-ES" sz="4000" dirty="0" err="1">
                <a:gradFill>
                  <a:gsLst>
                    <a:gs pos="0">
                      <a:srgbClr val="FFFFFF"/>
                    </a:gs>
                    <a:gs pos="100000">
                      <a:srgbClr val="FFFFFF"/>
                    </a:gs>
                  </a:gsLst>
                  <a:lin ang="5400000" scaled="0"/>
                </a:gradFill>
                <a:ea typeface="Segoe UI" pitchFamily="34" charset="0"/>
                <a:cs typeface="Segoe UI" pitchFamily="34" charset="0"/>
              </a:rPr>
              <a:t>templating</a:t>
            </a:r>
            <a:endParaRPr lang="es-ES" sz="4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a:extLst>
              <a:ext uri="{FF2B5EF4-FFF2-40B4-BE49-F238E27FC236}">
                <a16:creationId xmlns:a16="http://schemas.microsoft.com/office/drawing/2014/main" id="{0771090E-B153-6343-B842-A25062493EFE}"/>
              </a:ext>
            </a:extLst>
          </p:cNvPr>
          <p:cNvSpPr/>
          <p:nvPr/>
        </p:nvSpPr>
        <p:spPr bwMode="auto">
          <a:xfrm>
            <a:off x="17195683" y="3472633"/>
            <a:ext cx="4859066" cy="92479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5736" tIns="292589" rIns="365736" bIns="292589" numCol="1" spcCol="0" rtlCol="0" fromWordArt="0" anchor="t" anchorCtr="0" forceAA="0" compatLnSpc="1">
            <a:prstTxWarp prst="textNoShape">
              <a:avLst/>
            </a:prstTxWarp>
            <a:noAutofit/>
          </a:bodyPr>
          <a:lstStyle/>
          <a:p>
            <a:pPr defTabSz="1864851" fontAlgn="base">
              <a:spcBef>
                <a:spcPct val="0"/>
              </a:spcBef>
              <a:spcAft>
                <a:spcPct val="0"/>
              </a:spcAft>
            </a:pPr>
            <a:r>
              <a:rPr lang="es-ES" sz="5600" dirty="0" err="1">
                <a:gradFill>
                  <a:gsLst>
                    <a:gs pos="0">
                      <a:srgbClr val="FFFFFF"/>
                    </a:gs>
                    <a:gs pos="100000">
                      <a:srgbClr val="FFFFFF"/>
                    </a:gs>
                  </a:gsLst>
                  <a:lin ang="5400000" scaled="0"/>
                </a:gradFill>
                <a:ea typeface="Segoe UI" pitchFamily="34" charset="0"/>
                <a:cs typeface="Segoe UI" pitchFamily="34" charset="0"/>
              </a:rPr>
              <a:t>Platformas</a:t>
            </a: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Android</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iOS</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err="1">
                <a:gradFill>
                  <a:gsLst>
                    <a:gs pos="0">
                      <a:srgbClr val="FFFFFF"/>
                    </a:gs>
                    <a:gs pos="100000">
                      <a:srgbClr val="FFFFFF"/>
                    </a:gs>
                  </a:gsLst>
                  <a:lin ang="5400000" scaled="0"/>
                </a:gradFill>
                <a:ea typeface="Segoe UI" pitchFamily="34" charset="0"/>
                <a:cs typeface="Segoe UI" pitchFamily="34" charset="0"/>
              </a:rPr>
              <a:t>macOS</a:t>
            </a: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Windows</a:t>
            </a:r>
          </a:p>
          <a:p>
            <a:pPr defTabSz="1864851" fontAlgn="base">
              <a:spcBef>
                <a:spcPct val="0"/>
              </a:spcBef>
              <a:spcAft>
                <a:spcPct val="0"/>
              </a:spcAft>
            </a:pPr>
            <a:endParaRPr lang="es-ES" sz="4000" dirty="0">
              <a:gradFill>
                <a:gsLst>
                  <a:gs pos="0">
                    <a:srgbClr val="FFFFFF"/>
                  </a:gs>
                  <a:gs pos="100000">
                    <a:srgbClr val="FFFFFF"/>
                  </a:gs>
                </a:gsLst>
                <a:lin ang="5400000" scaled="0"/>
              </a:gradFill>
              <a:ea typeface="Segoe UI" pitchFamily="34" charset="0"/>
              <a:cs typeface="Segoe UI" pitchFamily="34" charset="0"/>
            </a:endParaRPr>
          </a:p>
          <a:p>
            <a:pPr defTabSz="1864851" fontAlgn="base">
              <a:spcBef>
                <a:spcPct val="0"/>
              </a:spcBef>
              <a:spcAft>
                <a:spcPct val="0"/>
              </a:spcAft>
            </a:pPr>
            <a:r>
              <a:rPr lang="es-ES" sz="4000" dirty="0">
                <a:gradFill>
                  <a:gsLst>
                    <a:gs pos="0">
                      <a:srgbClr val="FFFFFF"/>
                    </a:gs>
                    <a:gs pos="100000">
                      <a:srgbClr val="FFFFFF"/>
                    </a:gs>
                  </a:gsLst>
                  <a:lin ang="5400000" scaled="0"/>
                </a:gradFill>
                <a:ea typeface="Segoe UI" pitchFamily="34" charset="0"/>
                <a:cs typeface="Segoe UI" pitchFamily="34" charset="0"/>
              </a:rPr>
              <a:t>Paridad en </a:t>
            </a:r>
            <a:r>
              <a:rPr lang="es-ES" sz="4000" dirty="0" err="1">
                <a:gradFill>
                  <a:gsLst>
                    <a:gs pos="0">
                      <a:srgbClr val="FFFFFF"/>
                    </a:gs>
                    <a:gs pos="100000">
                      <a:srgbClr val="FFFFFF"/>
                    </a:gs>
                  </a:gsLst>
                  <a:lin ang="5400000" scaled="0"/>
                </a:gradFill>
                <a:ea typeface="Segoe UI" pitchFamily="34" charset="0"/>
                <a:cs typeface="Segoe UI" pitchFamily="34" charset="0"/>
              </a:rPr>
              <a:t>APIs</a:t>
            </a:r>
            <a:endParaRPr lang="es-ES" sz="4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3451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La </a:t>
            </a:r>
            <a:r>
              <a:rPr lang="en-US" dirty="0" err="1"/>
              <a:t>arquitectura</a:t>
            </a:r>
            <a:r>
              <a:rPr lang="en-US" dirty="0"/>
              <a:t> de .NET MAUI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911931" y="2794939"/>
            <a:ext cx="22603960" cy="1808187"/>
          </a:xfrm>
        </p:spPr>
        <p:txBody>
          <a:bodyPr/>
          <a:lstStyle/>
          <a:p>
            <a:r>
              <a:rPr lang="en-US" dirty="0"/>
              <a:t>Las API de Android, iOS, macOS y Windows </a:t>
            </a:r>
            <a:r>
              <a:rPr lang="en-US" dirty="0" err="1"/>
              <a:t>están</a:t>
            </a:r>
            <a:r>
              <a:rPr lang="en-US" dirty="0"/>
              <a:t> </a:t>
            </a:r>
            <a:r>
              <a:rPr lang="en-US" dirty="0" err="1"/>
              <a:t>unificadas</a:t>
            </a:r>
            <a:r>
              <a:rPr lang="en-US" dirty="0"/>
              <a:t> en una API abstracta que </a:t>
            </a:r>
            <a:r>
              <a:rPr lang="en-US" dirty="0" err="1"/>
              <a:t>permite</a:t>
            </a:r>
            <a:r>
              <a:rPr lang="en-US" dirty="0"/>
              <a:t> una </a:t>
            </a:r>
            <a:r>
              <a:rPr lang="en-US" dirty="0" err="1"/>
              <a:t>experiencia</a:t>
            </a:r>
            <a:r>
              <a:rPr lang="en-US" dirty="0"/>
              <a:t> de </a:t>
            </a:r>
            <a:r>
              <a:rPr lang="en-US" dirty="0" err="1"/>
              <a:t>desarrollo</a:t>
            </a:r>
            <a:r>
              <a:rPr lang="en-US" dirty="0"/>
              <a:t> que </a:t>
            </a:r>
            <a:r>
              <a:rPr lang="en-US" dirty="0" err="1"/>
              <a:t>permita</a:t>
            </a:r>
            <a:r>
              <a:rPr lang="en-US" dirty="0"/>
              <a:t> </a:t>
            </a:r>
            <a:r>
              <a:rPr lang="en-US" dirty="0" err="1"/>
              <a:t>escribir</a:t>
            </a:r>
            <a:r>
              <a:rPr lang="en-US" dirty="0"/>
              <a:t> una </a:t>
            </a:r>
            <a:r>
              <a:rPr lang="en-US" dirty="0" err="1"/>
              <a:t>vez</a:t>
            </a:r>
            <a:r>
              <a:rPr lang="en-US" dirty="0"/>
              <a:t> y </a:t>
            </a:r>
            <a:r>
              <a:rPr lang="en-US" dirty="0" err="1"/>
              <a:t>ejecutar</a:t>
            </a:r>
            <a:r>
              <a:rPr lang="en-US" dirty="0"/>
              <a:t> en </a:t>
            </a:r>
            <a:r>
              <a:rPr lang="en-US" dirty="0" err="1"/>
              <a:t>cualquier</a:t>
            </a:r>
            <a:r>
              <a:rPr lang="en-US" dirty="0"/>
              <a:t> </a:t>
            </a:r>
            <a:r>
              <a:rPr lang="en-US" dirty="0" err="1"/>
              <a:t>plataforma</a:t>
            </a:r>
            <a:r>
              <a:rPr lang="en-US" dirty="0"/>
              <a:t>, al </a:t>
            </a:r>
            <a:r>
              <a:rPr lang="en-US" dirty="0" err="1"/>
              <a:t>tiempo</a:t>
            </a:r>
            <a:r>
              <a:rPr lang="en-US" dirty="0"/>
              <a:t> que </a:t>
            </a:r>
            <a:r>
              <a:rPr lang="en-US" dirty="0" err="1"/>
              <a:t>proporciona</a:t>
            </a:r>
            <a:r>
              <a:rPr lang="en-US" dirty="0"/>
              <a:t> un </a:t>
            </a:r>
            <a:r>
              <a:rPr lang="en-US" dirty="0" err="1"/>
              <a:t>acceso</a:t>
            </a:r>
            <a:r>
              <a:rPr lang="en-US" dirty="0"/>
              <a:t> total a </a:t>
            </a:r>
            <a:r>
              <a:rPr lang="en-US" dirty="0" err="1"/>
              <a:t>todos</a:t>
            </a:r>
            <a:r>
              <a:rPr lang="en-US" dirty="0"/>
              <a:t> los </a:t>
            </a:r>
            <a:r>
              <a:rPr lang="en-US" dirty="0" err="1"/>
              <a:t>aspectos</a:t>
            </a:r>
            <a:r>
              <a:rPr lang="en-US" dirty="0"/>
              <a:t> de </a:t>
            </a:r>
            <a:r>
              <a:rPr lang="en-US" dirty="0" err="1"/>
              <a:t>cada</a:t>
            </a:r>
            <a:r>
              <a:rPr lang="en-US" dirty="0"/>
              <a:t> </a:t>
            </a:r>
            <a:r>
              <a:rPr lang="en-US" dirty="0" err="1"/>
              <a:t>plataforma</a:t>
            </a:r>
            <a:r>
              <a:rPr lang="en-US" dirty="0"/>
              <a:t> </a:t>
            </a:r>
            <a:r>
              <a:rPr lang="en-US" dirty="0" err="1"/>
              <a:t>nativa</a:t>
            </a:r>
            <a:r>
              <a:rPr lang="en-US" dirty="0"/>
              <a:t>.</a:t>
            </a:r>
          </a:p>
        </p:txBody>
      </p:sp>
      <p:sp>
        <p:nvSpPr>
          <p:cNvPr id="4" name="Text Placeholder 3">
            <a:extLst>
              <a:ext uri="{FF2B5EF4-FFF2-40B4-BE49-F238E27FC236}">
                <a16:creationId xmlns:a16="http://schemas.microsoft.com/office/drawing/2014/main" id="{A7F8F2A9-2E76-499F-8573-B8EF39AE6FE4}"/>
              </a:ext>
            </a:extLst>
          </p:cNvPr>
          <p:cNvSpPr>
            <a:spLocks noGrp="1"/>
          </p:cNvSpPr>
          <p:nvPr>
            <p:ph type="body" sz="quarter" idx="11"/>
          </p:nvPr>
        </p:nvSpPr>
        <p:spPr>
          <a:xfrm>
            <a:off x="911931" y="6302892"/>
            <a:ext cx="7236291" cy="5965476"/>
          </a:xfrm>
        </p:spPr>
        <p:txBody>
          <a:bodyPr>
            <a:normAutofit/>
          </a:bodyPr>
          <a:lstStyle/>
          <a:p>
            <a:r>
              <a:rPr lang="en-US" b="0" dirty="0">
                <a:solidFill>
                  <a:schemeClr val="accent6">
                    <a:lumMod val="10000"/>
                  </a:schemeClr>
                </a:solidFill>
              </a:rPr>
              <a:t>App Code </a:t>
            </a:r>
            <a:r>
              <a:rPr lang="en-US" b="0" dirty="0" err="1">
                <a:solidFill>
                  <a:schemeClr val="accent6">
                    <a:lumMod val="10000"/>
                  </a:schemeClr>
                </a:solidFill>
              </a:rPr>
              <a:t>interactúa</a:t>
            </a:r>
            <a:r>
              <a:rPr lang="en-US" b="0" dirty="0">
                <a:solidFill>
                  <a:schemeClr val="accent6">
                    <a:lumMod val="10000"/>
                  </a:schemeClr>
                </a:solidFill>
              </a:rPr>
              <a:t> </a:t>
            </a:r>
            <a:r>
              <a:rPr lang="en-US" b="0" dirty="0" err="1">
                <a:solidFill>
                  <a:schemeClr val="accent6">
                    <a:lumMod val="10000"/>
                  </a:schemeClr>
                </a:solidFill>
              </a:rPr>
              <a:t>principalmente</a:t>
            </a:r>
            <a:r>
              <a:rPr lang="en-US" b="0" dirty="0">
                <a:solidFill>
                  <a:schemeClr val="accent6">
                    <a:lumMod val="10000"/>
                  </a:schemeClr>
                </a:solidFill>
              </a:rPr>
              <a:t> con .NET MAUI API (1).</a:t>
            </a:r>
          </a:p>
          <a:p>
            <a:r>
              <a:rPr lang="en-US" b="0" dirty="0" err="1">
                <a:solidFill>
                  <a:schemeClr val="accent6">
                    <a:lumMod val="10000"/>
                  </a:schemeClr>
                </a:solidFill>
              </a:rPr>
              <a:t>Según</a:t>
            </a:r>
            <a:r>
              <a:rPr lang="en-US" b="0" dirty="0">
                <a:solidFill>
                  <a:schemeClr val="accent6">
                    <a:lumMod val="10000"/>
                  </a:schemeClr>
                </a:solidFill>
              </a:rPr>
              <a:t> sea </a:t>
            </a:r>
            <a:r>
              <a:rPr lang="en-US" b="0" dirty="0" err="1">
                <a:solidFill>
                  <a:schemeClr val="accent6">
                    <a:lumMod val="10000"/>
                  </a:schemeClr>
                </a:solidFill>
              </a:rPr>
              <a:t>necesario</a:t>
            </a:r>
            <a:r>
              <a:rPr lang="en-US" b="0" dirty="0">
                <a:solidFill>
                  <a:schemeClr val="accent6">
                    <a:lumMod val="10000"/>
                  </a:schemeClr>
                </a:solidFill>
              </a:rPr>
              <a:t>, App Code </a:t>
            </a:r>
            <a:r>
              <a:rPr lang="en-US" b="0" dirty="0" err="1">
                <a:solidFill>
                  <a:schemeClr val="accent6">
                    <a:lumMod val="10000"/>
                  </a:schemeClr>
                </a:solidFill>
              </a:rPr>
              <a:t>puede</a:t>
            </a:r>
            <a:r>
              <a:rPr lang="en-US" b="0" dirty="0">
                <a:solidFill>
                  <a:schemeClr val="accent6">
                    <a:lumMod val="10000"/>
                  </a:schemeClr>
                </a:solidFill>
              </a:rPr>
              <a:t> acceder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(2) a </a:t>
            </a:r>
            <a:r>
              <a:rPr lang="en-US" b="0" dirty="0" err="1">
                <a:solidFill>
                  <a:schemeClr val="accent6">
                    <a:lumMod val="10000"/>
                  </a:schemeClr>
                </a:solidFill>
              </a:rPr>
              <a:t>través</a:t>
            </a:r>
            <a:r>
              <a:rPr lang="en-US" b="0" dirty="0">
                <a:solidFill>
                  <a:schemeClr val="accent6">
                    <a:lumMod val="10000"/>
                  </a:schemeClr>
                </a:solidFill>
              </a:rPr>
              <a:t> Handlers, etc.</a:t>
            </a:r>
          </a:p>
          <a:p>
            <a:endParaRPr lang="en-US" b="0" dirty="0">
              <a:solidFill>
                <a:schemeClr val="accent6">
                  <a:lumMod val="10000"/>
                </a:schemeClr>
              </a:solidFill>
            </a:endParaRPr>
          </a:p>
          <a:p>
            <a:r>
              <a:rPr lang="en-US" b="0" dirty="0">
                <a:solidFill>
                  <a:schemeClr val="accent6">
                    <a:lumMod val="10000"/>
                  </a:schemeClr>
                </a:solidFill>
              </a:rPr>
              <a:t>.NET MAUI accede </a:t>
            </a:r>
            <a:r>
              <a:rPr lang="en-US" b="0" dirty="0" err="1">
                <a:solidFill>
                  <a:schemeClr val="accent6">
                    <a:lumMod val="10000"/>
                  </a:schemeClr>
                </a:solidFill>
              </a:rPr>
              <a:t>directamente</a:t>
            </a:r>
            <a:r>
              <a:rPr lang="en-US" b="0" dirty="0">
                <a:solidFill>
                  <a:schemeClr val="accent6">
                    <a:lumMod val="10000"/>
                  </a:schemeClr>
                </a:solidFill>
              </a:rPr>
              <a:t> las API de la </a:t>
            </a:r>
            <a:r>
              <a:rPr lang="en-US" b="0" dirty="0" err="1">
                <a:solidFill>
                  <a:schemeClr val="accent6">
                    <a:lumMod val="10000"/>
                  </a:schemeClr>
                </a:solidFill>
              </a:rPr>
              <a:t>plataforma</a:t>
            </a:r>
            <a:r>
              <a:rPr lang="en-US" b="0" dirty="0">
                <a:solidFill>
                  <a:schemeClr val="accent6">
                    <a:lumMod val="10000"/>
                  </a:schemeClr>
                </a:solidFill>
              </a:rPr>
              <a:t> </a:t>
            </a:r>
            <a:r>
              <a:rPr lang="en-US" b="0" dirty="0" err="1">
                <a:solidFill>
                  <a:schemeClr val="accent6">
                    <a:lumMod val="10000"/>
                  </a:schemeClr>
                </a:solidFill>
              </a:rPr>
              <a:t>nativa</a:t>
            </a:r>
            <a:r>
              <a:rPr lang="en-US" b="0" dirty="0">
                <a:solidFill>
                  <a:schemeClr val="accent6">
                    <a:lumMod val="10000"/>
                  </a:schemeClr>
                </a:solidFill>
              </a:rPr>
              <a:t> (3).</a:t>
            </a:r>
          </a:p>
        </p:txBody>
      </p:sp>
      <p:sp>
        <p:nvSpPr>
          <p:cNvPr id="6" name="Text Placeholder 5">
            <a:extLst>
              <a:ext uri="{FF2B5EF4-FFF2-40B4-BE49-F238E27FC236}">
                <a16:creationId xmlns:a16="http://schemas.microsoft.com/office/drawing/2014/main" id="{0C4F0CBC-C2D6-45AE-A50A-B6DD0CFDD20B}"/>
              </a:ext>
            </a:extLst>
          </p:cNvPr>
          <p:cNvSpPr>
            <a:spLocks noGrp="1"/>
          </p:cNvSpPr>
          <p:nvPr>
            <p:ph type="body" sz="quarter" idx="13"/>
          </p:nvPr>
        </p:nvSpPr>
        <p:spPr>
          <a:xfrm>
            <a:off x="16279633" y="6302815"/>
            <a:ext cx="7243762" cy="425858"/>
          </a:xfrm>
        </p:spPr>
        <p:txBody>
          <a:bodyPr/>
          <a:lstStyle/>
          <a:p>
            <a:endParaRPr lang="en-US"/>
          </a:p>
        </p:txBody>
      </p:sp>
      <p:sp>
        <p:nvSpPr>
          <p:cNvPr id="7" name="Rectangle 6">
            <a:extLst>
              <a:ext uri="{FF2B5EF4-FFF2-40B4-BE49-F238E27FC236}">
                <a16:creationId xmlns:a16="http://schemas.microsoft.com/office/drawing/2014/main" id="{AC481896-5C4E-4759-8B1D-3F239A788D6F}"/>
              </a:ext>
            </a:extLst>
          </p:cNvPr>
          <p:cNvSpPr/>
          <p:nvPr/>
        </p:nvSpPr>
        <p:spPr>
          <a:xfrm>
            <a:off x="9556816" y="11789423"/>
            <a:ext cx="3434512" cy="8963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a:t>Android</a:t>
            </a:r>
          </a:p>
        </p:txBody>
      </p:sp>
      <p:sp>
        <p:nvSpPr>
          <p:cNvPr id="8" name="Rectangle 7">
            <a:extLst>
              <a:ext uri="{FF2B5EF4-FFF2-40B4-BE49-F238E27FC236}">
                <a16:creationId xmlns:a16="http://schemas.microsoft.com/office/drawing/2014/main" id="{0AB374E1-848E-4B4F-A925-F9D74A1C4D91}"/>
              </a:ext>
            </a:extLst>
          </p:cNvPr>
          <p:cNvSpPr/>
          <p:nvPr/>
        </p:nvSpPr>
        <p:spPr>
          <a:xfrm>
            <a:off x="13245478" y="11789423"/>
            <a:ext cx="3434512" cy="896366"/>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a:t>iOS</a:t>
            </a:r>
          </a:p>
        </p:txBody>
      </p:sp>
      <p:sp>
        <p:nvSpPr>
          <p:cNvPr id="9" name="Rectangle 8">
            <a:extLst>
              <a:ext uri="{FF2B5EF4-FFF2-40B4-BE49-F238E27FC236}">
                <a16:creationId xmlns:a16="http://schemas.microsoft.com/office/drawing/2014/main" id="{30CF2A71-DCA0-4F87-A1B6-E65D5F4DEE3B}"/>
              </a:ext>
            </a:extLst>
          </p:cNvPr>
          <p:cNvSpPr/>
          <p:nvPr/>
        </p:nvSpPr>
        <p:spPr>
          <a:xfrm>
            <a:off x="16894073" y="11789423"/>
            <a:ext cx="3521749" cy="896366"/>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a:t>macOS</a:t>
            </a:r>
          </a:p>
        </p:txBody>
      </p:sp>
      <p:sp>
        <p:nvSpPr>
          <p:cNvPr id="10" name="Rectangle 9">
            <a:extLst>
              <a:ext uri="{FF2B5EF4-FFF2-40B4-BE49-F238E27FC236}">
                <a16:creationId xmlns:a16="http://schemas.microsoft.com/office/drawing/2014/main" id="{E428D23D-25C7-4AF8-995D-C7C9742C817D}"/>
              </a:ext>
            </a:extLst>
          </p:cNvPr>
          <p:cNvSpPr/>
          <p:nvPr/>
        </p:nvSpPr>
        <p:spPr>
          <a:xfrm>
            <a:off x="20582257" y="11773982"/>
            <a:ext cx="2933635" cy="896366"/>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a:t>Windows</a:t>
            </a:r>
          </a:p>
        </p:txBody>
      </p:sp>
      <p:sp>
        <p:nvSpPr>
          <p:cNvPr id="11" name="Rectangle 10">
            <a:extLst>
              <a:ext uri="{FF2B5EF4-FFF2-40B4-BE49-F238E27FC236}">
                <a16:creationId xmlns:a16="http://schemas.microsoft.com/office/drawing/2014/main" id="{23617B4E-F8F8-4079-9EE1-B611B1536A74}"/>
              </a:ext>
            </a:extLst>
          </p:cNvPr>
          <p:cNvSpPr/>
          <p:nvPr/>
        </p:nvSpPr>
        <p:spPr>
          <a:xfrm>
            <a:off x="9556817" y="8480266"/>
            <a:ext cx="3434510" cy="8963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err="1"/>
              <a:t>Xamarin.Android</a:t>
            </a:r>
            <a:endParaRPr lang="en-US" sz="3136"/>
          </a:p>
        </p:txBody>
      </p:sp>
      <p:sp>
        <p:nvSpPr>
          <p:cNvPr id="12" name="Rectangle 11">
            <a:extLst>
              <a:ext uri="{FF2B5EF4-FFF2-40B4-BE49-F238E27FC236}">
                <a16:creationId xmlns:a16="http://schemas.microsoft.com/office/drawing/2014/main" id="{74170046-C00F-49B7-8438-A64218ABC654}"/>
              </a:ext>
            </a:extLst>
          </p:cNvPr>
          <p:cNvSpPr/>
          <p:nvPr/>
        </p:nvSpPr>
        <p:spPr>
          <a:xfrm>
            <a:off x="13245480" y="8510698"/>
            <a:ext cx="3434512" cy="896366"/>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err="1"/>
              <a:t>Xamarin.iOS</a:t>
            </a:r>
            <a:endParaRPr lang="en-US" sz="3136"/>
          </a:p>
        </p:txBody>
      </p:sp>
      <p:sp>
        <p:nvSpPr>
          <p:cNvPr id="13" name="Rectangle 12">
            <a:extLst>
              <a:ext uri="{FF2B5EF4-FFF2-40B4-BE49-F238E27FC236}">
                <a16:creationId xmlns:a16="http://schemas.microsoft.com/office/drawing/2014/main" id="{5A7EF605-B201-4DAA-91D8-8F4567A2706B}"/>
              </a:ext>
            </a:extLst>
          </p:cNvPr>
          <p:cNvSpPr/>
          <p:nvPr/>
        </p:nvSpPr>
        <p:spPr>
          <a:xfrm>
            <a:off x="16894070" y="8510698"/>
            <a:ext cx="3500060" cy="896366"/>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err="1"/>
              <a:t>Xamarin.Mac</a:t>
            </a:r>
            <a:endParaRPr lang="en-US" sz="3136"/>
          </a:p>
        </p:txBody>
      </p:sp>
      <p:sp>
        <p:nvSpPr>
          <p:cNvPr id="14" name="Rectangle 13">
            <a:extLst>
              <a:ext uri="{FF2B5EF4-FFF2-40B4-BE49-F238E27FC236}">
                <a16:creationId xmlns:a16="http://schemas.microsoft.com/office/drawing/2014/main" id="{88A5E05B-4B99-4D14-AE16-D67970550D4F}"/>
              </a:ext>
            </a:extLst>
          </p:cNvPr>
          <p:cNvSpPr/>
          <p:nvPr/>
        </p:nvSpPr>
        <p:spPr>
          <a:xfrm>
            <a:off x="20646674" y="8480266"/>
            <a:ext cx="2869217" cy="896366"/>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136" err="1"/>
              <a:t>WinUI</a:t>
            </a:r>
            <a:endParaRPr lang="en-US" sz="3136"/>
          </a:p>
        </p:txBody>
      </p:sp>
      <p:sp>
        <p:nvSpPr>
          <p:cNvPr id="15" name="Rectangle 14">
            <a:extLst>
              <a:ext uri="{FF2B5EF4-FFF2-40B4-BE49-F238E27FC236}">
                <a16:creationId xmlns:a16="http://schemas.microsoft.com/office/drawing/2014/main" id="{E1F4B8CE-BB13-459B-9E70-32FF6163D667}"/>
              </a:ext>
            </a:extLst>
          </p:cNvPr>
          <p:cNvSpPr/>
          <p:nvPr/>
        </p:nvSpPr>
        <p:spPr>
          <a:xfrm>
            <a:off x="9567932" y="7312000"/>
            <a:ext cx="13955465" cy="89636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60"/>
              <a:t>.NET MAUI</a:t>
            </a:r>
          </a:p>
        </p:txBody>
      </p:sp>
      <p:sp>
        <p:nvSpPr>
          <p:cNvPr id="16" name="Rectangle 15">
            <a:extLst>
              <a:ext uri="{FF2B5EF4-FFF2-40B4-BE49-F238E27FC236}">
                <a16:creationId xmlns:a16="http://schemas.microsoft.com/office/drawing/2014/main" id="{C39EFE5F-F0C0-4BE6-8475-3A7BBB7DC2EF}"/>
              </a:ext>
            </a:extLst>
          </p:cNvPr>
          <p:cNvSpPr/>
          <p:nvPr/>
        </p:nvSpPr>
        <p:spPr>
          <a:xfrm>
            <a:off x="9567932" y="5968021"/>
            <a:ext cx="13955465" cy="107468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460"/>
              <a:t>App Code</a:t>
            </a:r>
          </a:p>
        </p:txBody>
      </p:sp>
      <p:sp>
        <p:nvSpPr>
          <p:cNvPr id="17" name="Rectangle 16">
            <a:extLst>
              <a:ext uri="{FF2B5EF4-FFF2-40B4-BE49-F238E27FC236}">
                <a16:creationId xmlns:a16="http://schemas.microsoft.com/office/drawing/2014/main" id="{3B96EA78-E5E7-4647-A343-F10EE525CB8E}"/>
              </a:ext>
            </a:extLst>
          </p:cNvPr>
          <p:cNvSpPr/>
          <p:nvPr/>
        </p:nvSpPr>
        <p:spPr>
          <a:xfrm>
            <a:off x="9556816" y="10646103"/>
            <a:ext cx="10837314" cy="896366"/>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460"/>
              <a:t>Mono Runtime</a:t>
            </a:r>
          </a:p>
        </p:txBody>
      </p:sp>
      <p:sp>
        <p:nvSpPr>
          <p:cNvPr id="18" name="Rectangle 17">
            <a:extLst>
              <a:ext uri="{FF2B5EF4-FFF2-40B4-BE49-F238E27FC236}">
                <a16:creationId xmlns:a16="http://schemas.microsoft.com/office/drawing/2014/main" id="{798C9F09-A8C6-4DED-9D40-FABB697429E8}"/>
              </a:ext>
            </a:extLst>
          </p:cNvPr>
          <p:cNvSpPr/>
          <p:nvPr/>
        </p:nvSpPr>
        <p:spPr>
          <a:xfrm>
            <a:off x="20582254" y="10659982"/>
            <a:ext cx="2958623" cy="896366"/>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460"/>
              <a:t>WinRT</a:t>
            </a:r>
          </a:p>
        </p:txBody>
      </p:sp>
      <p:sp>
        <p:nvSpPr>
          <p:cNvPr id="19" name="Rectangle 18">
            <a:extLst>
              <a:ext uri="{FF2B5EF4-FFF2-40B4-BE49-F238E27FC236}">
                <a16:creationId xmlns:a16="http://schemas.microsoft.com/office/drawing/2014/main" id="{455E6F3D-4206-4F0B-A733-EC6CE6AA4CA4}"/>
              </a:ext>
            </a:extLst>
          </p:cNvPr>
          <p:cNvSpPr/>
          <p:nvPr/>
        </p:nvSpPr>
        <p:spPr>
          <a:xfrm>
            <a:off x="9556815" y="9530540"/>
            <a:ext cx="13993813" cy="896366"/>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460"/>
              <a:t>.NET 6 BCL</a:t>
            </a:r>
          </a:p>
        </p:txBody>
      </p:sp>
      <p:sp>
        <p:nvSpPr>
          <p:cNvPr id="20" name="Arrow: Right 19">
            <a:extLst>
              <a:ext uri="{FF2B5EF4-FFF2-40B4-BE49-F238E27FC236}">
                <a16:creationId xmlns:a16="http://schemas.microsoft.com/office/drawing/2014/main" id="{6909ECDD-64C8-48FC-ABDA-50203EDE6CF6}"/>
              </a:ext>
            </a:extLst>
          </p:cNvPr>
          <p:cNvSpPr/>
          <p:nvPr/>
        </p:nvSpPr>
        <p:spPr>
          <a:xfrm rot="5400000">
            <a:off x="9441853" y="7101715"/>
            <a:ext cx="1220401" cy="7131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3460">
                <a:solidFill>
                  <a:schemeClr val="accent1"/>
                </a:solidFill>
              </a:rPr>
              <a:t>1</a:t>
            </a:r>
          </a:p>
        </p:txBody>
      </p:sp>
      <p:sp>
        <p:nvSpPr>
          <p:cNvPr id="21" name="Arrow: Right 20">
            <a:extLst>
              <a:ext uri="{FF2B5EF4-FFF2-40B4-BE49-F238E27FC236}">
                <a16:creationId xmlns:a16="http://schemas.microsoft.com/office/drawing/2014/main" id="{757336C0-8009-4202-9A4C-1DF51CBA92FA}"/>
              </a:ext>
            </a:extLst>
          </p:cNvPr>
          <p:cNvSpPr/>
          <p:nvPr/>
        </p:nvSpPr>
        <p:spPr>
          <a:xfrm rot="5400000">
            <a:off x="9962191" y="7436529"/>
            <a:ext cx="1847000" cy="7131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3460">
                <a:solidFill>
                  <a:schemeClr val="accent1"/>
                </a:solidFill>
              </a:rPr>
              <a:t>2</a:t>
            </a:r>
          </a:p>
        </p:txBody>
      </p:sp>
      <p:sp>
        <p:nvSpPr>
          <p:cNvPr id="22" name="Arrow: Right 21">
            <a:extLst>
              <a:ext uri="{FF2B5EF4-FFF2-40B4-BE49-F238E27FC236}">
                <a16:creationId xmlns:a16="http://schemas.microsoft.com/office/drawing/2014/main" id="{C0B3A071-E5C0-45D0-BB5B-B62C8209E63A}"/>
              </a:ext>
            </a:extLst>
          </p:cNvPr>
          <p:cNvSpPr/>
          <p:nvPr/>
        </p:nvSpPr>
        <p:spPr>
          <a:xfrm rot="5400000">
            <a:off x="11538558" y="8044492"/>
            <a:ext cx="665153" cy="7131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3460">
                <a:solidFill>
                  <a:schemeClr val="accent1"/>
                </a:solidFill>
              </a:rPr>
              <a:t>3</a:t>
            </a:r>
          </a:p>
        </p:txBody>
      </p:sp>
    </p:spTree>
    <p:extLst>
      <p:ext uri="{BB962C8B-B14F-4D97-AF65-F5344CB8AC3E}">
        <p14:creationId xmlns:p14="http://schemas.microsoft.com/office/powerpoint/2010/main" val="4131075187"/>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a:stretch>
        </a:blipFill>
        <a:ln w="152400">
          <a:solidFill>
            <a:schemeClr val="bg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3758</Words>
  <Application>Microsoft Macintosh PowerPoint</Application>
  <PresentationFormat>Personalizado</PresentationFormat>
  <Paragraphs>536</Paragraphs>
  <Slides>40</Slides>
  <Notes>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40</vt:i4>
      </vt:variant>
    </vt:vector>
  </HeadingPairs>
  <TitlesOfParts>
    <vt:vector size="51" baseType="lpstr">
      <vt:lpstr>Arial</vt:lpstr>
      <vt:lpstr>Calibri</vt:lpstr>
      <vt:lpstr>Calibri Light</vt:lpstr>
      <vt:lpstr>Consolas</vt:lpstr>
      <vt:lpstr>Segoe UI</vt:lpstr>
      <vt:lpstr>Segoe UI Light</vt:lpstr>
      <vt:lpstr>Segoe UI Semibold</vt:lpstr>
      <vt:lpstr>Segoe UI Semilight</vt:lpstr>
      <vt:lpstr>SFMono-Regular</vt:lpstr>
      <vt:lpstr>Wingdings</vt:lpstr>
      <vt:lpstr>Tema de Office</vt:lpstr>
      <vt:lpstr>.NET MAUI Handlers</vt:lpstr>
      <vt:lpstr>Presentación de PowerPoint</vt:lpstr>
      <vt:lpstr>Antes de empezar, ¿qué es .NET MAUI?</vt:lpstr>
      <vt:lpstr>El viaje hacia un único .NET </vt:lpstr>
      <vt:lpstr>– .De .NET 5 a .NET 6</vt:lpstr>
      <vt:lpstr>La evolución de Xamarin.Forms</vt:lpstr>
      <vt:lpstr>.NET MAUI</vt:lpstr>
      <vt:lpstr>Los objetivos de .NET MAUI</vt:lpstr>
      <vt:lpstr>La arquitectura de .NET MAUI</vt:lpstr>
      <vt:lpstr>¿Handlers?</vt:lpstr>
      <vt:lpstr>.NET MAUI no tiene renderers</vt:lpstr>
      <vt:lpstr>.NET MAUI usa handlers</vt:lpstr>
      <vt:lpstr>Glosario de términos </vt:lpstr>
      <vt:lpstr>¿Cuáles son los problemas de arquitectura de Xamarin.Forms?</vt:lpstr>
      <vt:lpstr>Xamarin.Forms: Añadir un comportamiento personalizado, podría ser más sencillo</vt:lpstr>
      <vt:lpstr>Los objetivos con .NET MAUI</vt:lpstr>
      <vt:lpstr>Los objetivos con .NET MAUI</vt:lpstr>
      <vt:lpstr>Los objetivos con .NET MAUI</vt:lpstr>
      <vt:lpstr>Los Renderers actuales</vt:lpstr>
      <vt:lpstr>Presentación de PowerPoint</vt:lpstr>
      <vt:lpstr>IView &amp; IViewHandler</vt:lpstr>
      <vt:lpstr>La estrategia actual con Xamarin.Forms Renderers</vt:lpstr>
      <vt:lpstr>La estrategia con Handlers en .NET MAUI</vt:lpstr>
      <vt:lpstr>Los Handlers son “solo” una reorganización</vt:lpstr>
      <vt:lpstr>Xamarin.Forms: Personalizar el comportamiento de un control</vt:lpstr>
      <vt:lpstr>Maui: Personalizar el comportamiento de un control</vt:lpstr>
      <vt:lpstr>Maui: Personalizar el comportamiento de un control</vt:lpstr>
      <vt:lpstr>Veamos como funcionan los Handlers de .NET MAUI</vt:lpstr>
      <vt:lpstr>Veamos como hacer el port de un Xamarin.Forms Renderer a un .NET MAUI Handler</vt:lpstr>
      <vt:lpstr>Pero…</vt:lpstr>
      <vt:lpstr>Renderer to Handler &amp; Handler to Renderer Shims</vt:lpstr>
      <vt:lpstr>.NET MAUI e inyección de dependencias </vt:lpstr>
      <vt:lpstr>¿Y que ocurre con los renderers de Xamarin.Forms?</vt:lpstr>
      <vt:lpstr>Usando los Renderers “antiguos” en .NET MAUI</vt:lpstr>
      <vt:lpstr>Mezclando renderers y handlers en la misma App .NET MAUI</vt:lpstr>
      <vt:lpstr>La arquitectura de .NET MAUI</vt:lpstr>
      <vt:lpstr>El trabajo con .NET MAUI Handlers</vt:lpstr>
      <vt:lpstr>El roadmap de .NET</vt:lpstr>
      <vt:lpstr>Preguntas &amp; Respuestas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presente y futuro de Xamarin.Forms</dc:title>
  <dc:creator>Javier Suárez Ruiz</dc:creator>
  <cp:lastModifiedBy>Javier Suárez Ruiz</cp:lastModifiedBy>
  <cp:revision>69</cp:revision>
  <dcterms:created xsi:type="dcterms:W3CDTF">2019-11-11T13:09:02Z</dcterms:created>
  <dcterms:modified xsi:type="dcterms:W3CDTF">2020-11-22T12:14:49Z</dcterms:modified>
</cp:coreProperties>
</file>